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83" r:id="rId5"/>
    <p:sldId id="261" r:id="rId6"/>
    <p:sldId id="262" r:id="rId7"/>
    <p:sldId id="263" r:id="rId8"/>
    <p:sldId id="284" r:id="rId9"/>
    <p:sldId id="285" r:id="rId10"/>
    <p:sldId id="264" r:id="rId11"/>
    <p:sldId id="265" r:id="rId12"/>
    <p:sldId id="266" r:id="rId13"/>
    <p:sldId id="278" r:id="rId14"/>
    <p:sldId id="286" r:id="rId15"/>
    <p:sldId id="287" r:id="rId16"/>
    <p:sldId id="267" r:id="rId17"/>
    <p:sldId id="288" r:id="rId18"/>
    <p:sldId id="289" r:id="rId19"/>
    <p:sldId id="268" r:id="rId20"/>
    <p:sldId id="290" r:id="rId21"/>
    <p:sldId id="291" r:id="rId22"/>
    <p:sldId id="269" r:id="rId23"/>
    <p:sldId id="270" r:id="rId24"/>
    <p:sldId id="271" r:id="rId25"/>
    <p:sldId id="272" r:id="rId26"/>
    <p:sldId id="273" r:id="rId27"/>
    <p:sldId id="274" r:id="rId28"/>
    <p:sldId id="275" r:id="rId29"/>
    <p:sldId id="276" r:id="rId30"/>
    <p:sldId id="279" r:id="rId31"/>
    <p:sldId id="280" r:id="rId32"/>
    <p:sldId id="292" r:id="rId33"/>
    <p:sldId id="293"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93B"/>
    <a:srgbClr val="BAB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90366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95690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61609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73134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EDF4F-0BEC-4FA9-8875-020BFCE31E3D}"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30902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DEDF4F-0BEC-4FA9-8875-020BFCE31E3D}"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4653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DEDF4F-0BEC-4FA9-8875-020BFCE31E3D}" type="datetimeFigureOut">
              <a:rPr lang="en-US" smtClean="0"/>
              <a:t>4/4/2017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58381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DEDF4F-0BEC-4FA9-8875-020BFCE31E3D}" type="datetimeFigureOut">
              <a:rPr lang="en-US" smtClean="0"/>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75940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DF4F-0BEC-4FA9-8875-020BFCE31E3D}" type="datetimeFigureOut">
              <a:rPr lang="en-US" smtClean="0"/>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40625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16594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15651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1393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EDF4F-0BEC-4FA9-8875-020BFCE31E3D}" type="datetimeFigureOut">
              <a:rPr lang="en-US" smtClean="0"/>
              <a:t>4/4/2017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54966-646F-4C2C-8FCE-7BBAC9F18A66}" type="slidenum">
              <a:rPr lang="en-US" smtClean="0"/>
              <a:t>‹#›</a:t>
            </a:fld>
            <a:endParaRPr lang="en-US"/>
          </a:p>
        </p:txBody>
      </p:sp>
    </p:spTree>
    <p:extLst>
      <p:ext uri="{BB962C8B-B14F-4D97-AF65-F5344CB8AC3E}">
        <p14:creationId xmlns:p14="http://schemas.microsoft.com/office/powerpoint/2010/main" val="3374563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ycomjax.com/"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685800"/>
            <a:ext cx="4038600" cy="6172200"/>
          </a:xfrm>
        </p:spPr>
        <p:txBody>
          <a:bodyPr>
            <a:normAutofit fontScale="92500" lnSpcReduction="10000"/>
          </a:bodyPr>
          <a:lstStyle/>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Wednesday Nights</a:t>
            </a:r>
          </a:p>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during Lent:</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endParaRPr lang="en-US" sz="3200" b="1" dirty="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Soup Supper: 6:00-6:45</a:t>
            </a: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Service:          7:00-8:30</a:t>
            </a:r>
          </a:p>
          <a:p>
            <a:pPr marL="0" indent="0" algn="ctr">
              <a:buNone/>
            </a:pPr>
            <a:r>
              <a:rPr lang="en-US" sz="2600" b="1" dirty="0" smtClean="0">
                <a:solidFill>
                  <a:schemeClr val="bg1"/>
                </a:solidFill>
                <a:effectLst>
                  <a:outerShdw blurRad="38100" dist="38100" dir="2700000" algn="tl">
                    <a:srgbClr val="000000">
                      <a:alpha val="43137"/>
                    </a:srgbClr>
                  </a:outerShdw>
                </a:effectLst>
                <a:latin typeface="Garamond" panose="02020404030301010803" pitchFamily="18" charset="0"/>
              </a:rPr>
              <a:t>Childcare Provided</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Church of the Messiah</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3754 University Club Blvd.</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Jacksonville, FL 32277</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hlinkClick r:id="rId2"/>
              </a:rPr>
              <a:t>www.MyCOMJax.com</a:t>
            </a:r>
            <a:endPar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904-721-4199</a:t>
            </a:r>
            <a:endParaRPr lang="en-US" sz="2400" b="1" dirty="0">
              <a:solidFill>
                <a:schemeClr val="bg1"/>
              </a:solidFill>
              <a:effectLst>
                <a:outerShdw blurRad="38100" dist="38100" dir="2700000" algn="tl">
                  <a:srgbClr val="000000">
                    <a:alpha val="43137"/>
                  </a:srgbClr>
                </a:outerShdw>
              </a:effectLst>
              <a:latin typeface="Garamond" panose="02020404030301010803" pitchFamily="18" charset="0"/>
            </a:endParaRPr>
          </a:p>
        </p:txBody>
      </p:sp>
      <p:sp>
        <p:nvSpPr>
          <p:cNvPr id="7" name="Content Placeholder 6"/>
          <p:cNvSpPr>
            <a:spLocks noGrp="1"/>
          </p:cNvSpPr>
          <p:nvPr>
            <p:ph sz="half" idx="2"/>
          </p:nvPr>
        </p:nvSpPr>
        <p:spPr/>
        <p:txBody>
          <a:bodyPr>
            <a:normAutofit fontScale="92500" lnSpcReduction="10000"/>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0"/>
            <a:ext cx="4572000" cy="6858000"/>
          </a:xfrm>
          <a:prstGeom prst="rect">
            <a:avLst/>
          </a:prstGeom>
        </p:spPr>
      </p:pic>
    </p:spTree>
    <p:extLst>
      <p:ext uri="{BB962C8B-B14F-4D97-AF65-F5344CB8AC3E}">
        <p14:creationId xmlns:p14="http://schemas.microsoft.com/office/powerpoint/2010/main" val="206154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cup—Proclaiming Scripture</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son asks four questions:</a:t>
            </a: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this night different from all other nights?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it that on all other nights during the year we eat either leavened bread or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matza</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but on this night we eat only </a:t>
            </a:r>
            <a:r>
              <a:rPr lang="en-US" sz="36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matza</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it that on all other nights we eat all kinds of vegetables, but on this night we eat bitter herbs?</a:t>
            </a:r>
          </a:p>
          <a:p>
            <a:pPr marL="0" indent="0">
              <a:buNone/>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is this night different from all other nights?</a:t>
            </a:r>
          </a:p>
          <a:p>
            <a:pPr marL="742950" indent="-742950">
              <a:buFont typeface="+mj-lt"/>
              <a:buAutoNum type="arabicPeriod" startAt="3"/>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is it that on all other nights we do not dip [our food] even once, but on this night we dip them twice?</a:t>
            </a:r>
          </a:p>
          <a:p>
            <a:pPr marL="742950" indent="-742950">
              <a:buFont typeface="+mj-lt"/>
              <a:buAutoNum type="arabicPeriod" startAt="3"/>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is it that on all other nights we dine either sitting upright or reclining, but on this night we all recline?</a:t>
            </a: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cup—Proclaiming Scripture</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son asks four questions: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explains the answer by recounting the Exodus.</a:t>
            </a:r>
          </a:p>
        </p:txBody>
      </p:sp>
    </p:spTree>
    <p:extLst>
      <p:ext uri="{BB962C8B-B14F-4D97-AF65-F5344CB8AC3E}">
        <p14:creationId xmlns:p14="http://schemas.microsoft.com/office/powerpoint/2010/main" val="2819789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cup—Proclaiming Scripture</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son asks four questions: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explains the answer by recounting the Exodus.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all sing Psalms 113 &amp; 114, the first of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a:t>
            </a:r>
          </a:p>
        </p:txBody>
      </p:sp>
    </p:spTree>
    <p:extLst>
      <p:ext uri="{BB962C8B-B14F-4D97-AF65-F5344CB8AC3E}">
        <p14:creationId xmlns:p14="http://schemas.microsoft.com/office/powerpoint/2010/main" val="2271657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cup—Proclaiming Scripture</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son asks four questions: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explains the answer by recounting the Exodus.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all sing Psalms 113 &amp; 114, the first of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Called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Haggadah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or “Cup of Proclamation.”</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657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3</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Cup—Eating the Meal</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would pray a blessing over the unleavened bread.</a:t>
            </a: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3</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Cup—Eating the Meal</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would pray a blessing over the unleavened bread.</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meal may have had an “hors d’oeuvres” of sorts wherein unleavened bread was dipped in a bowl of sauce…</a:t>
            </a: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19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3</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Cup—Eating the Meal</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would pray a blessing over the unleavened bread.</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meal may have had an “hors d’oeuvres” of sorts wherein unleavened bread was dipped in a bowl of sauce…</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After the meal, everyone would drink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berekah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or “Cup of Blessing.”</a:t>
            </a: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19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4</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Cup—the “Concluding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Everyone would sing Psalms 115-118, the last of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a:t>
            </a: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lgn="ctr">
              <a:buNone/>
            </a:pPr>
            <a:endParaRPr lang="en-US" sz="6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7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the Passover &amp; the Last Supper</a:t>
            </a:r>
            <a:endParaRPr lang="en-US" sz="7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064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4</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Cup—the “Concluding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Everyone would sing Psalms 115-118, the last of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was a sacrifice of thanksgiving.</a:t>
            </a:r>
          </a:p>
        </p:txBody>
      </p:sp>
    </p:spTree>
    <p:extLst>
      <p:ext uri="{BB962C8B-B14F-4D97-AF65-F5344CB8AC3E}">
        <p14:creationId xmlns:p14="http://schemas.microsoft.com/office/powerpoint/2010/main" val="386272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4</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Cup—the “Concluding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Everyone would sing Psalms 115-118, the last of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was a sacrifice of thanksgiving.</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they were finished with the Psalms, everyone would drink the </a:t>
            </a:r>
            <a:r>
              <a:rPr lang="en-US" sz="36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or “the Cup of Praise.”</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72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took a cup, and when he had given thanks he said,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‘Take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and divide it among yourselves</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0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likewise the cup after they had eaten, saying</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 that is poured out for you is the new covenant in my blood</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Luke 22:17, 20</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There were two cups mentioned in the Gospel account of the Last Supper.  </a:t>
            </a: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Since 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mentioned in St. Luke is “after supper” it has to be the 3</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or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Berekah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the Cup of Blessing.</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endPar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a:t>
            </a:r>
            <a:r>
              <a:rPr lang="en-US" sz="40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 of blessing</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we bless, is it not a participation in the blood of Christ? The bread that we break, is it not a participation in the body of Christ</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Corinthians 10:16</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means that that 1</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mentioned by St. Luke is probably the 2</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of the Passover, the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Haggadah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or Cup of Proclamation.  </a:t>
            </a: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 the father is supposed to recount the significance of the Exodus, Jesus makes a declaration about the unleavened bread being His Body.</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he said to them,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my blood of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covenant, which is poured out for many.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Truly</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say to you, I will not drink again of the fruit of the vine until that day when I drink it new in the kingdom of God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they had sung a hymn, they went out to the Mount of Olives</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 14:24-26</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Jesus vowed not to drink wine again until He drank it in “The Kingdom of God.  </a:t>
            </a:r>
          </a:p>
          <a:p>
            <a:pPr marL="0" indent="0">
              <a:buNone/>
            </a:pPr>
            <a:endParaRPr lang="en-US" sz="1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They sang the last part of the </a:t>
            </a:r>
            <a:r>
              <a:rPr lang="en-US" sz="36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Hallel</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Psalms  and then they left.</a:t>
            </a:r>
          </a:p>
          <a:p>
            <a:pPr marL="0" indent="0">
              <a:buNone/>
            </a:pPr>
            <a:endPar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never finished the Passover!</a:t>
            </a:r>
            <a:endParaRPr lang="en-US" sz="4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Three times in the Garden of Gethsemane Jesus prays,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Father, if it be possible, let this cup pass from me; nevertheless, not as I will, but as you will</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26:39,42,44</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endPar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was the custom of the pious women of Jerusalem to offer wine mixed with frankincense to those condemned to die.  They offered this to Jesus prior to the crucifixion,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 he did not take it</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 15:23 &amp; Matthew 27:34</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Jews were not just looking for a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Messiah; they were awaiting a whole new Exodus.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Exodus would have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these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Temple </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Promised Land</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5836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However…“After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Jesus, knowing that all was now finished, said (to fulfill the Scripture),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thirst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jar full of sour wine stood there, so they put a sponge full of the sour wine on a hyssop branch and held it to his mouth.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When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had received the sour wine, he said,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finished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he bowed his head and gave up his spirit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19:28-30</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054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vowing not to drink wine Jesus extended the his Passover meal to include his suffering and death!</a:t>
            </a: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0544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vowing not to drink wine Jesus extended the his Passover meal to include his suffering and death!</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 prayer in Gethsemane shows that Jesus understood His death as the Passover sacrifice!</a:t>
            </a: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6132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vowing not to drink wine Jesus extended the his Passover meal to include his suffering and death!</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 prayer in Gethsemane shows that Jesus understood His death as the Passover sacrifice!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united the Cross to the Passover.</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613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endPar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“…by means of the Last Supper, Jesus transformed the Cross into a Passover, and by means of the Cross, He transformed the Last Supper into a sacrifice.”</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Pitre</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169)</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054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40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40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4000" b="1" baseline="30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 often as you eat this bread and drink the cup, you proclaim the Lord's death until he comes</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Corinthians 11:26</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054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Jesus’ time, the Passover had two different aspects:</a:t>
            </a:r>
          </a:p>
          <a:p>
            <a:pPr marL="457200" indent="-457200">
              <a:buFont typeface="+mj-lt"/>
              <a:buAutoNum type="arabicPeriod"/>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priestly sacrifice in the Temple</a:t>
            </a:r>
          </a:p>
          <a:p>
            <a:pPr marL="457200" indent="-457200">
              <a:buFont typeface="+mj-lt"/>
              <a:buAutoNum type="arabicPeriod"/>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family meal in the home</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22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family meal in the home, while not a liturgical rite, per se, had a very set order which families followed.</a:t>
            </a:r>
          </a:p>
          <a:p>
            <a:pPr marL="0" indent="0">
              <a:buNone/>
            </a:pP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Jewish word for order is </a:t>
            </a:r>
            <a:r>
              <a:rPr lang="en-US" sz="40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Seder</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which is why Jews today have their Seder meal at Passover.</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essential element of the Passover was the drinking of four different cups of wine.  Each cup went along with specific elements of the meal, had special significance, and its own name.</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1</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Cup—the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Introductory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mixes water into the wine and then prays a special blessing over the meal,</a:t>
            </a: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5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1</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Cup—the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Introductory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mixes water into the wine and then prays a special blessing over the meal,</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meal is brought out consisting of unleavened bread, bitter herbs,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haroseth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the Passover lamb,</a:t>
            </a: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584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1</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Cup—the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Introductory Rites”</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father mixes water into the wine and then prays a special blessing over the meal,</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meal is brought out consisting of unleavened bread, bitter herbs, </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haroseth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the Passover lamb,</a:t>
            </a:r>
          </a:p>
          <a:p>
            <a:pPr marL="457200" indent="-45720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Called the </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Kiddush</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cup or “cup of sanctification.”</a:t>
            </a: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58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5092</TotalTime>
  <Words>714</Words>
  <Application>Microsoft Office PowerPoint</Application>
  <PresentationFormat>On-screen Show (4:3)</PresentationFormat>
  <Paragraphs>145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Looker</dc:creator>
  <cp:lastModifiedBy>Father Looker</cp:lastModifiedBy>
  <cp:revision>53</cp:revision>
  <dcterms:created xsi:type="dcterms:W3CDTF">2017-03-01T20:37:12Z</dcterms:created>
  <dcterms:modified xsi:type="dcterms:W3CDTF">2017-04-05T21:13:52Z</dcterms:modified>
</cp:coreProperties>
</file>