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77" r:id="rId6"/>
    <p:sldId id="261" r:id="rId7"/>
    <p:sldId id="278" r:id="rId8"/>
    <p:sldId id="262" r:id="rId9"/>
    <p:sldId id="263" r:id="rId10"/>
    <p:sldId id="279" r:id="rId11"/>
    <p:sldId id="264" r:id="rId12"/>
    <p:sldId id="265" r:id="rId13"/>
    <p:sldId id="266" r:id="rId14"/>
    <p:sldId id="280" r:id="rId15"/>
    <p:sldId id="267" r:id="rId16"/>
    <p:sldId id="268" r:id="rId17"/>
    <p:sldId id="269" r:id="rId18"/>
    <p:sldId id="270" r:id="rId19"/>
    <p:sldId id="271" r:id="rId20"/>
    <p:sldId id="272" r:id="rId21"/>
    <p:sldId id="273" r:id="rId22"/>
    <p:sldId id="274" r:id="rId23"/>
    <p:sldId id="275" r:id="rId24"/>
    <p:sldId id="276" r:id="rId25"/>
    <p:sldId id="281" r:id="rId26"/>
    <p:sldId id="287" r:id="rId27"/>
    <p:sldId id="288" r:id="rId28"/>
    <p:sldId id="289" r:id="rId29"/>
    <p:sldId id="290"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393B"/>
    <a:srgbClr val="BABD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390366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95690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61609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EDF4F-0BEC-4FA9-8875-020BFCE31E3D}"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273134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DEDF4F-0BEC-4FA9-8875-020BFCE31E3D}"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30902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DEDF4F-0BEC-4FA9-8875-020BFCE31E3D}"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346535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DEDF4F-0BEC-4FA9-8875-020BFCE31E3D}"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58381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DEDF4F-0BEC-4FA9-8875-020BFCE31E3D}"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375940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EDF4F-0BEC-4FA9-8875-020BFCE31E3D}"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4062562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EDF4F-0BEC-4FA9-8875-020BFCE31E3D}"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216594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EDF4F-0BEC-4FA9-8875-020BFCE31E3D}"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54966-646F-4C2C-8FCE-7BBAC9F18A66}" type="slidenum">
              <a:rPr lang="en-US" smtClean="0"/>
              <a:t>‹#›</a:t>
            </a:fld>
            <a:endParaRPr lang="en-US"/>
          </a:p>
        </p:txBody>
      </p:sp>
    </p:spTree>
    <p:extLst>
      <p:ext uri="{BB962C8B-B14F-4D97-AF65-F5344CB8AC3E}">
        <p14:creationId xmlns:p14="http://schemas.microsoft.com/office/powerpoint/2010/main" val="115651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1393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EDF4F-0BEC-4FA9-8875-020BFCE31E3D}" type="datetimeFigureOut">
              <a:rPr lang="en-US" smtClean="0"/>
              <a:t>3/15/2017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54966-646F-4C2C-8FCE-7BBAC9F18A66}" type="slidenum">
              <a:rPr lang="en-US" smtClean="0"/>
              <a:t>‹#›</a:t>
            </a:fld>
            <a:endParaRPr lang="en-US"/>
          </a:p>
        </p:txBody>
      </p:sp>
    </p:spTree>
    <p:extLst>
      <p:ext uri="{BB962C8B-B14F-4D97-AF65-F5344CB8AC3E}">
        <p14:creationId xmlns:p14="http://schemas.microsoft.com/office/powerpoint/2010/main" val="3374563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mycomjax.com/"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685800"/>
            <a:ext cx="4038600" cy="6172200"/>
          </a:xfrm>
        </p:spPr>
        <p:txBody>
          <a:bodyPr>
            <a:normAutofit fontScale="92500" lnSpcReduction="10000"/>
          </a:bodyPr>
          <a:lstStyle/>
          <a:p>
            <a:pPr marL="0" indent="0" algn="ctr">
              <a:buNone/>
            </a:pPr>
            <a:r>
              <a:rPr lang="en-US" sz="3900" b="1" dirty="0" smtClean="0">
                <a:solidFill>
                  <a:schemeClr val="bg1"/>
                </a:solidFill>
                <a:effectLst>
                  <a:outerShdw blurRad="38100" dist="38100" dir="2700000" algn="tl">
                    <a:srgbClr val="000000">
                      <a:alpha val="43137"/>
                    </a:srgbClr>
                  </a:outerShdw>
                </a:effectLst>
                <a:latin typeface="Garamond" panose="02020404030301010803" pitchFamily="18" charset="0"/>
              </a:rPr>
              <a:t>Wednesday Nights</a:t>
            </a:r>
          </a:p>
          <a:p>
            <a:pPr marL="0" indent="0" algn="ctr">
              <a:buNone/>
            </a:pPr>
            <a:r>
              <a:rPr lang="en-US" sz="3900" b="1" dirty="0" smtClean="0">
                <a:solidFill>
                  <a:schemeClr val="bg1"/>
                </a:solidFill>
                <a:effectLst>
                  <a:outerShdw blurRad="38100" dist="38100" dir="2700000" algn="tl">
                    <a:srgbClr val="000000">
                      <a:alpha val="43137"/>
                    </a:srgbClr>
                  </a:outerShdw>
                </a:effectLst>
                <a:latin typeface="Garamond" panose="02020404030301010803" pitchFamily="18" charset="0"/>
              </a:rPr>
              <a:t>during Lent:</a:t>
            </a:r>
          </a:p>
          <a:p>
            <a:pPr marL="0" indent="0">
              <a:buNone/>
            </a:pPr>
            <a:endPar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buNone/>
            </a:pPr>
            <a:endParaRPr lang="en-US" sz="3200" b="1" dirty="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buNone/>
            </a:pPr>
            <a:r>
              <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rPr>
              <a:t>Soup Supper: 6:00-6:45</a:t>
            </a:r>
          </a:p>
          <a:p>
            <a:pPr marL="0" indent="0">
              <a:buNone/>
            </a:pPr>
            <a:r>
              <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rPr>
              <a:t>Service:          7:00-8:30</a:t>
            </a:r>
          </a:p>
          <a:p>
            <a:pPr marL="0" indent="0" algn="ctr">
              <a:buNone/>
            </a:pPr>
            <a:r>
              <a:rPr lang="en-US" sz="2600" b="1" dirty="0" smtClean="0">
                <a:solidFill>
                  <a:schemeClr val="bg1"/>
                </a:solidFill>
                <a:effectLst>
                  <a:outerShdw blurRad="38100" dist="38100" dir="2700000" algn="tl">
                    <a:srgbClr val="000000">
                      <a:alpha val="43137"/>
                    </a:srgbClr>
                  </a:outerShdw>
                </a:effectLst>
                <a:latin typeface="Garamond" panose="02020404030301010803" pitchFamily="18" charset="0"/>
              </a:rPr>
              <a:t>Childcare Provided</a:t>
            </a:r>
          </a:p>
          <a:p>
            <a:pPr marL="0" indent="0">
              <a:buNone/>
            </a:pPr>
            <a:endParaRPr lang="en-US" sz="3200" b="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Church of the Messiah</a:t>
            </a: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3754 University Club Blvd.</a:t>
            </a: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Jacksonville, FL 32277</a:t>
            </a: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hlinkClick r:id="rId2"/>
              </a:rPr>
              <a:t>www.MyCOMJax.com</a:t>
            </a:r>
            <a:endPar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marL="0" indent="0" algn="ctr">
              <a:buNone/>
            </a:pPr>
            <a:r>
              <a:rPr lang="en-US" sz="2400" b="1" dirty="0" smtClean="0">
                <a:solidFill>
                  <a:schemeClr val="bg1"/>
                </a:solidFill>
                <a:effectLst>
                  <a:outerShdw blurRad="38100" dist="38100" dir="2700000" algn="tl">
                    <a:srgbClr val="000000">
                      <a:alpha val="43137"/>
                    </a:srgbClr>
                  </a:outerShdw>
                </a:effectLst>
                <a:latin typeface="Garamond" panose="02020404030301010803" pitchFamily="18" charset="0"/>
              </a:rPr>
              <a:t>904-721-4199</a:t>
            </a:r>
            <a:endParaRPr lang="en-US" sz="2400" b="1" dirty="0">
              <a:solidFill>
                <a:schemeClr val="bg1"/>
              </a:solidFill>
              <a:effectLst>
                <a:outerShdw blurRad="38100" dist="38100" dir="2700000" algn="tl">
                  <a:srgbClr val="000000">
                    <a:alpha val="43137"/>
                  </a:srgbClr>
                </a:outerShdw>
              </a:effectLst>
              <a:latin typeface="Garamond" panose="02020404030301010803" pitchFamily="18" charset="0"/>
            </a:endParaRPr>
          </a:p>
        </p:txBody>
      </p:sp>
      <p:sp>
        <p:nvSpPr>
          <p:cNvPr id="7" name="Content Placeholder 6"/>
          <p:cNvSpPr>
            <a:spLocks noGrp="1"/>
          </p:cNvSpPr>
          <p:nvPr>
            <p:ph sz="half" idx="2"/>
          </p:nvPr>
        </p:nvSpPr>
        <p:spPr/>
        <p:txBody>
          <a:bodyPr>
            <a:normAutofit fontScale="92500" lnSpcReduction="10000"/>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0"/>
            <a:ext cx="4572000" cy="6858000"/>
          </a:xfrm>
          <a:prstGeom prst="rect">
            <a:avLst/>
          </a:prstGeom>
        </p:spPr>
      </p:pic>
    </p:spTree>
    <p:extLst>
      <p:ext uri="{BB962C8B-B14F-4D97-AF65-F5344CB8AC3E}">
        <p14:creationId xmlns:p14="http://schemas.microsoft.com/office/powerpoint/2010/main" val="2061546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new Exodus would have the aspects to it: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Moses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Covenant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Temple </a:t>
            </a:r>
          </a:p>
        </p:txBody>
      </p:sp>
    </p:spTree>
    <p:extLst>
      <p:ext uri="{BB962C8B-B14F-4D97-AF65-F5344CB8AC3E}">
        <p14:creationId xmlns:p14="http://schemas.microsoft.com/office/powerpoint/2010/main" val="1259346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Following the first Exodus, the Israelites worshiped in the Tabernacle, which was essentially a portable temple.  During the reign of King Solomon, the Israelites built the “First Temple” that was ultimately destroyed by the Babylonians in 586 BC.  </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Temple was rebuilt but it was a pale shadow of its former glory.  While Herod the Great had funded fifteen years worth of impressive renovations on the Temple prior to his death, the biggest problem was that the Holy of Holies was empty!  The Ark of the Covenant had been lost for almost 600 years.</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Many Jews believed that the prophecies which referred to the glory of the Temple referred to not to the Second Temple, but to a coming Temple which the coming Messiah would construct.</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new Exodus would have the aspects to it: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Moses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Covenant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Temple </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Promised Land</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480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When they came out of the Wilderness and crossed over the River Jordan, the Children of Israel entered into the Promised Land, but the Israelites did not remain there, nor did they all return after the Exile.  The Prophets anticipate a new place where God’s people will dwell together again.</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baseline="30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I will provide a place for my people Israel and will plant them so that they can have a home of their own and no longer be disturbed.”</a:t>
            </a:r>
          </a:p>
          <a:p>
            <a:pPr marL="0"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Samuel 7:10</a:t>
            </a:r>
          </a:p>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381000"/>
            <a:ext cx="8686800" cy="6096000"/>
          </a:xfrm>
        </p:spPr>
        <p:txBody>
          <a:bodyPr>
            <a:normAutofit/>
          </a:bodyPr>
          <a:lstStyle/>
          <a:p>
            <a:pPr marL="0" indent="0">
              <a:buNone/>
            </a:pPr>
            <a:r>
              <a:rPr lang="en-US"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behold, I create new heavens and a </a:t>
            </a:r>
            <a:endPar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00050" lvl="1" indent="0">
              <a:buNone/>
            </a:pPr>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new </a:t>
            </a:r>
            <a:r>
              <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earth</a:t>
            </a:r>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former shall not be remembered or come to mind</a:t>
            </a:r>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r>
              <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But </a:t>
            </a:r>
            <a:r>
              <a:rPr lang="en-US"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 glad and rejoice forever in what I create</a:t>
            </a:r>
            <a:r>
              <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400050" lvl="1" indent="0">
              <a:buNone/>
            </a:pPr>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a:t>
            </a:r>
            <a:r>
              <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behold, I create Jerusalem as a rejoicing</a:t>
            </a:r>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her people a joy</a:t>
            </a:r>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r>
              <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t>
            </a:r>
            <a:r>
              <a:rPr lang="en-US"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will rejoice in Jerusalem</a:t>
            </a:r>
            <a:r>
              <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400050" lvl="1" indent="0">
              <a:buNone/>
            </a:pPr>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t>
            </a:r>
            <a:r>
              <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joy in My people;</a:t>
            </a:r>
            <a:br>
              <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voice of weeping shall no longer be heard in her</a:t>
            </a:r>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Nor </a:t>
            </a:r>
            <a:r>
              <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voice of crying</a:t>
            </a:r>
            <a:r>
              <a:rPr lang="en-US" sz="3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400050" lvl="1" indent="0" algn="r">
              <a:buNone/>
            </a:pPr>
            <a:r>
              <a:rPr lang="en-US"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Isaiah 65:17-18</a:t>
            </a:r>
            <a:endParaRPr lang="en-US"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As the Jews were expecting the Messiah to be not only a political revolutionary, but to also lead them in a new Exodus, it makes sense that this new Exodus would also have a new Passover.</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lnSpcReduction="10000"/>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original Passover had five steps: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Choose an unblemished male lamb</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Sacrifice the lamb</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Spread the blood of the lamb on the home as a “sign” of the sacrifice</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Eat the flesh of the lamb with unleavened bread</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Every year, keep the Passover as “a day of remembrance” forever</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2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One of </a:t>
            </a:r>
            <a:r>
              <a:rPr lang="en-US" sz="3600" b="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Pitre’s</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main contentions is that, in order to understand the Eucharist in the way that the Apostles did, you must understand the Eucharist from the point of view of a first-century Jew.  </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064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Over the fifteen centuries or so between the first Passover and Jesus’ time, some aspects of the Passover had changed for the Jews.  </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What were some of these changes?</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The Passover moved from the home to “the place which the L</a:t>
            </a: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ORD</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your God will choose, to make His name dwell in it.” </a:t>
            </a: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(Deuteronomy 16:6)  </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first this meant the Tabernacle but ultimately it came to be thought of a priestly sacrifice in the Temple.</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The Passover lambs may have been sacrifices in such a way as to resemble crucifixion.  The Mishnah records the lambs being dress with thin rods of pomegranate wood.  This also matches what the Christian apologist Justin Martyr when he states that the lamb is “roasted and dressed up in the form of a cross.”</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lnSpcReduction="10000"/>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The Passover became a participation in (not just a memorial of) the first Passover.  The Passover was not just a sacrifice but it was a memorial which made present the events it memorialized and allowed the Jews take part in the first Passover.  This is how they all say, “</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is done because of what the </a:t>
            </a:r>
            <a:r>
              <a:rPr lang="en-US" sz="36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did for me when I came up from Egypt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(Exodus 13:8) </a:t>
            </a:r>
            <a:endPar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The Passover became tied to the coming of the Messiah.  Various different rabbis in their commentaries on the Scriptures suggested that the Messiah would come on the night of Passover.  One wrote, “In that night they were redeemed and in that night they will be redeemed.”  The Passover became both retrospective and forward-looking.</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When Jesus celebrated the Last Supper in the Upper Room with the Apostles they had been trained their entire lives to think about what He was doing and to see it like this:  </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512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knew it was a Passover!</a:t>
            </a:r>
          </a:p>
        </p:txBody>
      </p:sp>
    </p:spTree>
    <p:extLst>
      <p:ext uri="{BB962C8B-B14F-4D97-AF65-F5344CB8AC3E}">
        <p14:creationId xmlns:p14="http://schemas.microsoft.com/office/powerpoint/2010/main" val="30268420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knew it was a Passover!</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saw the Jesus changed it and…</a:t>
            </a:r>
          </a:p>
        </p:txBody>
      </p:sp>
    </p:spTree>
    <p:extLst>
      <p:ext uri="{BB962C8B-B14F-4D97-AF65-F5344CB8AC3E}">
        <p14:creationId xmlns:p14="http://schemas.microsoft.com/office/powerpoint/2010/main" val="30268420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knew it was a Passover!</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saw the Jesus changed it and…</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realized that this was the New Passover</a:t>
            </a:r>
          </a:p>
          <a:p>
            <a:pPr marL="742950" indent="-742950">
              <a:buFont typeface="+mj-lt"/>
              <a:buAutoNum type="arabicPeriod"/>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68420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knew it was a Passover!</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saw the Jesus changed it and…</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realized that this was the New Passover</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Passover would come before the New Exodus, involve the new Covenant, new Moses, new Temple, and new Promised Land, and be led by the Messiah!</a:t>
            </a:r>
          </a:p>
          <a:p>
            <a:pPr marL="742950" indent="-742950">
              <a:buFont typeface="+mj-lt"/>
              <a:buAutoNum type="arabicPeriod"/>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6842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Pitre</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asserts that 1</a:t>
            </a:r>
            <a:r>
              <a:rPr lang="en-US" sz="3600" b="1" baseline="300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-century were not just looking for a coming Messiah, they were expecting an entire new Exodus!</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Obviously, what they did not realize was that, Jesus was also saying He was about to be sacrificed in order to make this covenant.</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512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new Exodus would have the aspects to it: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Moses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Covenant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Temple </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Promised Land</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new Exodus would have the aspects to it: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Moses</a:t>
            </a:r>
          </a:p>
        </p:txBody>
      </p:sp>
    </p:spTree>
    <p:extLst>
      <p:ext uri="{BB962C8B-B14F-4D97-AF65-F5344CB8AC3E}">
        <p14:creationId xmlns:p14="http://schemas.microsoft.com/office/powerpoint/2010/main" val="2655990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638800"/>
          </a:xfrm>
        </p:spPr>
        <p:txBody>
          <a:bodyPr>
            <a:normAutofit fontScale="92500" lnSpcReduction="10000"/>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9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a:t>
            </a:r>
            <a:r>
              <a:rPr lang="en-US" sz="3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9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3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your God will raise up for you a </a:t>
            </a:r>
            <a:r>
              <a:rPr lang="en-US" sz="39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prophet like me </a:t>
            </a:r>
            <a:r>
              <a:rPr lang="en-US" sz="3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from among you, from your fellow Israelites. You must listen to </a:t>
            </a:r>
            <a:r>
              <a:rPr lang="en-US" sz="39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him…</a:t>
            </a:r>
            <a:endParaRPr lang="en-US" sz="3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39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a:t>
            </a:r>
            <a:r>
              <a:rPr lang="en-US" sz="3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9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3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said to me: </a:t>
            </a:r>
            <a:r>
              <a:rPr lang="en-US" sz="39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a:t>
            </a:r>
            <a:r>
              <a:rPr lang="en-US" sz="3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say is good. </a:t>
            </a:r>
            <a:r>
              <a:rPr lang="en-US" sz="39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a:t>
            </a:r>
            <a:r>
              <a:rPr lang="en-US" sz="3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will raise up for them a </a:t>
            </a:r>
            <a:r>
              <a:rPr lang="en-US" sz="3900"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prophet like you </a:t>
            </a:r>
            <a:r>
              <a:rPr lang="en-US" sz="39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from among their fellow Israelites, and I will put my words in his mouth. He will tell them everything I command him</a:t>
            </a:r>
            <a:r>
              <a:rPr lang="en-US" sz="39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sz="2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Deuteronomy 18:15,16-17</a:t>
            </a:r>
            <a:endParaRPr lang="en-US" sz="2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This new Exodus would have the aspects to it:</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Moses</a:t>
            </a:r>
          </a:p>
          <a:p>
            <a:pPr marL="742950" indent="-742950">
              <a:buFont typeface="+mj-lt"/>
              <a:buAutoNum type="arabicPeriod"/>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Covenant</a:t>
            </a:r>
          </a:p>
        </p:txBody>
      </p:sp>
    </p:spTree>
    <p:extLst>
      <p:ext uri="{BB962C8B-B14F-4D97-AF65-F5344CB8AC3E}">
        <p14:creationId xmlns:p14="http://schemas.microsoft.com/office/powerpoint/2010/main" val="1072897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Most of us are familiar with the Ten Commandments as a covenant that God made with the Children of Israel at Mt. Sinai, but the Jews also had an expectation of a new covenant that would be coming in the future.</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304800"/>
            <a:ext cx="8458200" cy="6172200"/>
          </a:xfrm>
        </p:spPr>
        <p:txBody>
          <a:bodyPr>
            <a:normAutofit fontScale="62500" lnSpcReduction="20000"/>
          </a:bodyPr>
          <a:lstStyle/>
          <a:p>
            <a:pPr marL="0" indent="0">
              <a:buNone/>
            </a:pP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days are coming,” declares the </a:t>
            </a:r>
            <a:r>
              <a:rPr lang="en-US" sz="42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“when I will make a new covenant</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with the people of Israel</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with the people of Judah.</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a:t>
            </a: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will not be like the covenant</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 made with their ancestors</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I took them by the hand</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to lead them out of Egypt,</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because they broke my covenant,</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though I was a husband </a:t>
            </a:r>
            <a:r>
              <a:rPr lang="en-US" sz="4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them,”</a:t>
            </a: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declares the </a:t>
            </a:r>
            <a:r>
              <a:rPr lang="en-US" sz="42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is the covenant I will make with the people of Israel</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after that time,” declares the </a:t>
            </a:r>
            <a:r>
              <a:rPr lang="en-US" sz="42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a:t>
            </a: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will put my law in their minds</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write it on their hearts.</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will be their God,</a:t>
            </a:r>
            <a:b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they will be my people</a:t>
            </a:r>
            <a:r>
              <a:rPr lang="en-US" sz="42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r">
              <a:buNone/>
            </a:pPr>
            <a:r>
              <a:rPr lang="en-US"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Jeremiah 31:31-33</a:t>
            </a:r>
            <a:endParaRPr lang="en-US"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575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1688</TotalTime>
  <Words>243</Words>
  <Application>Microsoft Office PowerPoint</Application>
  <PresentationFormat>On-screen Show (4:3)</PresentationFormat>
  <Paragraphs>95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Father Looker</dc:creator>
  <cp:lastModifiedBy>Father Looker</cp:lastModifiedBy>
  <cp:revision>22</cp:revision>
  <dcterms:created xsi:type="dcterms:W3CDTF">2017-03-01T20:37:12Z</dcterms:created>
  <dcterms:modified xsi:type="dcterms:W3CDTF">2017-03-15T22:10:32Z</dcterms:modified>
</cp:coreProperties>
</file>