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9"/>
  </p:notesMasterIdLst>
  <p:sldIdLst>
    <p:sldId id="257" r:id="rId2"/>
    <p:sldId id="258" r:id="rId3"/>
    <p:sldId id="259" r:id="rId4"/>
    <p:sldId id="396" r:id="rId5"/>
    <p:sldId id="498" r:id="rId6"/>
    <p:sldId id="499" r:id="rId7"/>
    <p:sldId id="261" r:id="rId8"/>
    <p:sldId id="265" r:id="rId9"/>
    <p:sldId id="560" r:id="rId10"/>
    <p:sldId id="555" r:id="rId11"/>
    <p:sldId id="556" r:id="rId12"/>
    <p:sldId id="557" r:id="rId13"/>
    <p:sldId id="558" r:id="rId14"/>
    <p:sldId id="559" r:id="rId15"/>
    <p:sldId id="500" r:id="rId16"/>
    <p:sldId id="561" r:id="rId17"/>
    <p:sldId id="562" r:id="rId18"/>
    <p:sldId id="563" r:id="rId19"/>
    <p:sldId id="564" r:id="rId20"/>
    <p:sldId id="501" r:id="rId21"/>
    <p:sldId id="565" r:id="rId22"/>
    <p:sldId id="566" r:id="rId23"/>
    <p:sldId id="502" r:id="rId24"/>
    <p:sldId id="567" r:id="rId25"/>
    <p:sldId id="568" r:id="rId26"/>
    <p:sldId id="569" r:id="rId27"/>
    <p:sldId id="504" r:id="rId28"/>
    <p:sldId id="570" r:id="rId29"/>
    <p:sldId id="571" r:id="rId30"/>
    <p:sldId id="572" r:id="rId31"/>
    <p:sldId id="505" r:id="rId32"/>
    <p:sldId id="573" r:id="rId33"/>
    <p:sldId id="574" r:id="rId34"/>
    <p:sldId id="506" r:id="rId35"/>
    <p:sldId id="575" r:id="rId36"/>
    <p:sldId id="507" r:id="rId37"/>
    <p:sldId id="576" r:id="rId38"/>
    <p:sldId id="577" r:id="rId39"/>
    <p:sldId id="578" r:id="rId40"/>
    <p:sldId id="579" r:id="rId41"/>
    <p:sldId id="580" r:id="rId42"/>
    <p:sldId id="510" r:id="rId43"/>
    <p:sldId id="581" r:id="rId44"/>
    <p:sldId id="582" r:id="rId45"/>
    <p:sldId id="511" r:id="rId46"/>
    <p:sldId id="583" r:id="rId47"/>
    <p:sldId id="584" r:id="rId48"/>
    <p:sldId id="585" r:id="rId49"/>
    <p:sldId id="586" r:id="rId50"/>
    <p:sldId id="512" r:id="rId51"/>
    <p:sldId id="587" r:id="rId52"/>
    <p:sldId id="513" r:id="rId53"/>
    <p:sldId id="514" r:id="rId54"/>
    <p:sldId id="588" r:id="rId55"/>
    <p:sldId id="589" r:id="rId56"/>
    <p:sldId id="541" r:id="rId57"/>
    <p:sldId id="542" r:id="rId58"/>
    <p:sldId id="543" r:id="rId59"/>
    <p:sldId id="515" r:id="rId60"/>
    <p:sldId id="590" r:id="rId61"/>
    <p:sldId id="591" r:id="rId62"/>
    <p:sldId id="592" r:id="rId63"/>
    <p:sldId id="544" r:id="rId64"/>
    <p:sldId id="593" r:id="rId65"/>
    <p:sldId id="516" r:id="rId66"/>
    <p:sldId id="594" r:id="rId67"/>
    <p:sldId id="595" r:id="rId68"/>
    <p:sldId id="517" r:id="rId69"/>
    <p:sldId id="596" r:id="rId70"/>
    <p:sldId id="597" r:id="rId71"/>
    <p:sldId id="598" r:id="rId72"/>
    <p:sldId id="518" r:id="rId73"/>
    <p:sldId id="599" r:id="rId74"/>
    <p:sldId id="600" r:id="rId75"/>
    <p:sldId id="601" r:id="rId76"/>
    <p:sldId id="519" r:id="rId77"/>
    <p:sldId id="602" r:id="rId78"/>
    <p:sldId id="603" r:id="rId79"/>
    <p:sldId id="604" r:id="rId80"/>
    <p:sldId id="545" r:id="rId81"/>
    <p:sldId id="605" r:id="rId82"/>
    <p:sldId id="606" r:id="rId83"/>
    <p:sldId id="546" r:id="rId84"/>
    <p:sldId id="607" r:id="rId85"/>
    <p:sldId id="608" r:id="rId86"/>
    <p:sldId id="609" r:id="rId87"/>
    <p:sldId id="547" r:id="rId88"/>
    <p:sldId id="610" r:id="rId89"/>
    <p:sldId id="611" r:id="rId90"/>
    <p:sldId id="612" r:id="rId91"/>
    <p:sldId id="613" r:id="rId92"/>
    <p:sldId id="548" r:id="rId93"/>
    <p:sldId id="417" r:id="rId94"/>
    <p:sldId id="614" r:id="rId95"/>
    <p:sldId id="615" r:id="rId96"/>
    <p:sldId id="616" r:id="rId97"/>
    <p:sldId id="520" r:id="rId98"/>
    <p:sldId id="617" r:id="rId99"/>
    <p:sldId id="618" r:id="rId100"/>
    <p:sldId id="619" r:id="rId101"/>
    <p:sldId id="521" r:id="rId102"/>
    <p:sldId id="620" r:id="rId103"/>
    <p:sldId id="621" r:id="rId104"/>
    <p:sldId id="622" r:id="rId105"/>
    <p:sldId id="522" r:id="rId106"/>
    <p:sldId id="623" r:id="rId107"/>
    <p:sldId id="624" r:id="rId108"/>
    <p:sldId id="625" r:id="rId109"/>
    <p:sldId id="523" r:id="rId110"/>
    <p:sldId id="626" r:id="rId111"/>
    <p:sldId id="524" r:id="rId112"/>
    <p:sldId id="627" r:id="rId113"/>
    <p:sldId id="628" r:id="rId114"/>
    <p:sldId id="525" r:id="rId115"/>
    <p:sldId id="629" r:id="rId116"/>
    <p:sldId id="630" r:id="rId117"/>
    <p:sldId id="631" r:id="rId118"/>
    <p:sldId id="632" r:id="rId119"/>
    <p:sldId id="526" r:id="rId120"/>
    <p:sldId id="527" r:id="rId121"/>
    <p:sldId id="633" r:id="rId122"/>
    <p:sldId id="634" r:id="rId123"/>
    <p:sldId id="635" r:id="rId124"/>
    <p:sldId id="636" r:id="rId125"/>
    <p:sldId id="637" r:id="rId126"/>
    <p:sldId id="528" r:id="rId127"/>
    <p:sldId id="286" r:id="rId1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9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761D87-F7C3-4762-9E9D-674DDF934FB2}" type="datetimeFigureOut">
              <a:rPr lang="en-US" smtClean="0"/>
              <a:pPr/>
              <a:t>8/27/2014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56A25F-6671-47F5-A9CD-2A8C137EE2F1}" type="slidenum">
              <a:rPr lang="en-US" smtClean="0"/>
              <a:pPr/>
              <a:t>‹#›</a:t>
            </a:fld>
            <a:endParaRPr lang="en-US"/>
          </a:p>
        </p:txBody>
      </p:sp>
    </p:spTree>
    <p:extLst>
      <p:ext uri="{BB962C8B-B14F-4D97-AF65-F5344CB8AC3E}">
        <p14:creationId xmlns="" xmlns:p14="http://schemas.microsoft.com/office/powerpoint/2010/main" val="3031880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CB4517-C3D9-4DA9-B401-C1995911526E}" type="datetimeFigureOut">
              <a:rPr lang="en-US" smtClean="0"/>
              <a:pPr/>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06720-0C20-4266-8F46-17E75BC81ED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CB4517-C3D9-4DA9-B401-C1995911526E}" type="datetimeFigureOut">
              <a:rPr lang="en-US" smtClean="0"/>
              <a:pPr/>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06720-0C20-4266-8F46-17E75BC81ED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CB4517-C3D9-4DA9-B401-C1995911526E}" type="datetimeFigureOut">
              <a:rPr lang="en-US" smtClean="0"/>
              <a:pPr/>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06720-0C20-4266-8F46-17E75BC81ED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CB4517-C3D9-4DA9-B401-C1995911526E}" type="datetimeFigureOut">
              <a:rPr lang="en-US" smtClean="0"/>
              <a:pPr/>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06720-0C20-4266-8F46-17E75BC81E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CB4517-C3D9-4DA9-B401-C1995911526E}" type="datetimeFigureOut">
              <a:rPr lang="en-US" smtClean="0"/>
              <a:pPr/>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E06720-0C20-4266-8F46-17E75BC81ED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CB4517-C3D9-4DA9-B401-C1995911526E}" type="datetimeFigureOut">
              <a:rPr lang="en-US" smtClean="0"/>
              <a:pPr/>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E06720-0C20-4266-8F46-17E75BC81ED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CB4517-C3D9-4DA9-B401-C1995911526E}" type="datetimeFigureOut">
              <a:rPr lang="en-US" smtClean="0"/>
              <a:pPr/>
              <a:t>8/27/2014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E06720-0C20-4266-8F46-17E75BC81E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CB4517-C3D9-4DA9-B401-C1995911526E}" type="datetimeFigureOut">
              <a:rPr lang="en-US" smtClean="0"/>
              <a:pPr/>
              <a:t>8/27/2014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E06720-0C20-4266-8F46-17E75BC81ED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CB4517-C3D9-4DA9-B401-C1995911526E}" type="datetimeFigureOut">
              <a:rPr lang="en-US" smtClean="0"/>
              <a:pPr/>
              <a:t>8/27/2014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E06720-0C20-4266-8F46-17E75BC81ED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CB4517-C3D9-4DA9-B401-C1995911526E}" type="datetimeFigureOut">
              <a:rPr lang="en-US" smtClean="0"/>
              <a:pPr/>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E06720-0C20-4266-8F46-17E75BC81ED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CB4517-C3D9-4DA9-B401-C1995911526E}" type="datetimeFigureOut">
              <a:rPr lang="en-US" smtClean="0"/>
              <a:pPr/>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E06720-0C20-4266-8F46-17E75BC81ED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CB4517-C3D9-4DA9-B401-C1995911526E}" type="datetimeFigureOut">
              <a:rPr lang="en-US" smtClean="0"/>
              <a:pPr/>
              <a:t>8/27/2014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E06720-0C20-4266-8F46-17E75BC81E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hyperlink" Target="http://mycomjax.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t. Matthew Icon.jpg"/>
          <p:cNvPicPr>
            <a:picLocks noChangeAspect="1"/>
          </p:cNvPicPr>
          <p:nvPr/>
        </p:nvPicPr>
        <p:blipFill>
          <a:blip r:embed="rId2" cstate="print"/>
          <a:stretch>
            <a:fillRect/>
          </a:stretch>
        </p:blipFill>
        <p:spPr>
          <a:xfrm>
            <a:off x="0" y="0"/>
            <a:ext cx="4572000" cy="6892672"/>
          </a:xfrm>
          <a:prstGeom prst="rect">
            <a:avLst/>
          </a:prstGeom>
        </p:spPr>
      </p:pic>
      <p:pic>
        <p:nvPicPr>
          <p:cNvPr id="7" name="Picture 6" descr="Icon Filler 2.jpg"/>
          <p:cNvPicPr>
            <a:picLocks noChangeAspect="1"/>
          </p:cNvPicPr>
          <p:nvPr/>
        </p:nvPicPr>
        <p:blipFill>
          <a:blip r:embed="rId3" cstate="print"/>
          <a:stretch>
            <a:fillRect/>
          </a:stretch>
        </p:blipFill>
        <p:spPr>
          <a:xfrm>
            <a:off x="4572000" y="0"/>
            <a:ext cx="4572000" cy="6858000"/>
          </a:xfrm>
          <a:prstGeom prst="rect">
            <a:avLst/>
          </a:prstGeom>
        </p:spPr>
      </p:pic>
      <p:sp>
        <p:nvSpPr>
          <p:cNvPr id="8" name="TextBox 7"/>
          <p:cNvSpPr txBox="1"/>
          <p:nvPr/>
        </p:nvSpPr>
        <p:spPr>
          <a:xfrm>
            <a:off x="4495800" y="0"/>
            <a:ext cx="4648200" cy="6863417"/>
          </a:xfrm>
          <a:prstGeom prst="rect">
            <a:avLst/>
          </a:prstGeom>
          <a:noFill/>
        </p:spPr>
        <p:txBody>
          <a:bodyPr wrap="square" rtlCol="0">
            <a:spAutoFit/>
          </a:bodyPr>
          <a:lstStyle/>
          <a:p>
            <a:pPr algn="ctr"/>
            <a:endParaRPr lang="en-US" sz="2800" b="1" dirty="0" smtClean="0">
              <a:solidFill>
                <a:srgbClr val="993300"/>
              </a:solidFill>
              <a:effectLst>
                <a:outerShdw blurRad="38100" dist="38100" dir="2700000" algn="tl">
                  <a:srgbClr val="000000">
                    <a:alpha val="43137"/>
                  </a:srgbClr>
                </a:outerShdw>
              </a:effectLst>
              <a:latin typeface="Imprint MT Shadow" pitchFamily="82" charset="0"/>
            </a:endParaRPr>
          </a:p>
          <a:p>
            <a:pPr algn="ctr"/>
            <a:r>
              <a:rPr lang="en-US" sz="2800" b="1" dirty="0" smtClean="0">
                <a:solidFill>
                  <a:srgbClr val="993300"/>
                </a:solidFill>
                <a:effectLst>
                  <a:outerShdw blurRad="38100" dist="38100" dir="2700000" algn="tl">
                    <a:srgbClr val="000000">
                      <a:alpha val="43137"/>
                    </a:srgbClr>
                  </a:outerShdw>
                </a:effectLst>
                <a:latin typeface="Monotype Corsiva" pitchFamily="66" charset="0"/>
              </a:rPr>
              <a:t>Church of the Messiah </a:t>
            </a:r>
          </a:p>
          <a:p>
            <a:pPr algn="ctr"/>
            <a:r>
              <a:rPr lang="en-US" sz="2400" b="1" dirty="0" smtClean="0">
                <a:solidFill>
                  <a:srgbClr val="993300"/>
                </a:solidFill>
                <a:effectLst>
                  <a:outerShdw blurRad="38100" dist="38100" dir="2700000" algn="tl">
                    <a:srgbClr val="000000">
                      <a:alpha val="43137"/>
                    </a:srgbClr>
                  </a:outerShdw>
                </a:effectLst>
                <a:latin typeface="Monotype Corsiva" pitchFamily="66" charset="0"/>
              </a:rPr>
              <a:t>invites you to </a:t>
            </a:r>
          </a:p>
          <a:p>
            <a:pPr algn="ctr"/>
            <a:endParaRPr lang="en-US" sz="4000" b="1" dirty="0" smtClean="0">
              <a:solidFill>
                <a:srgbClr val="993300"/>
              </a:solidFill>
              <a:effectLst>
                <a:outerShdw blurRad="38100" dist="38100" dir="2700000" algn="tl">
                  <a:srgbClr val="000000">
                    <a:alpha val="43137"/>
                  </a:srgbClr>
                </a:outerShdw>
              </a:effectLst>
              <a:latin typeface="Imprint MT Shadow" pitchFamily="82" charset="0"/>
            </a:endParaRPr>
          </a:p>
          <a:p>
            <a:pPr algn="ctr"/>
            <a:r>
              <a:rPr lang="en-US" sz="5400" b="1" dirty="0" smtClean="0">
                <a:solidFill>
                  <a:srgbClr val="993300"/>
                </a:solidFill>
                <a:effectLst>
                  <a:outerShdw blurRad="38100" dist="38100" dir="2700000" algn="tl">
                    <a:srgbClr val="000000">
                      <a:alpha val="43137"/>
                    </a:srgbClr>
                  </a:outerShdw>
                </a:effectLst>
                <a:latin typeface="Monotype Corsiva" pitchFamily="66" charset="0"/>
              </a:rPr>
              <a:t>Follow Me: </a:t>
            </a:r>
          </a:p>
          <a:p>
            <a:pPr algn="ctr"/>
            <a:r>
              <a:rPr lang="en-US" sz="2800" b="1" dirty="0" smtClean="0">
                <a:solidFill>
                  <a:srgbClr val="993300"/>
                </a:solidFill>
                <a:effectLst>
                  <a:outerShdw blurRad="38100" dist="38100" dir="2700000" algn="tl">
                    <a:srgbClr val="000000">
                      <a:alpha val="43137"/>
                    </a:srgbClr>
                  </a:outerShdw>
                </a:effectLst>
                <a:latin typeface="Monotype Corsiva" pitchFamily="66" charset="0"/>
              </a:rPr>
              <a:t>an Introduction to the Gospel</a:t>
            </a:r>
          </a:p>
          <a:p>
            <a:pPr algn="ctr"/>
            <a:r>
              <a:rPr lang="en-US" sz="2800" b="1" dirty="0" smtClean="0">
                <a:solidFill>
                  <a:srgbClr val="993300"/>
                </a:solidFill>
                <a:effectLst>
                  <a:outerShdw blurRad="38100" dist="38100" dir="2700000" algn="tl">
                    <a:srgbClr val="000000">
                      <a:alpha val="43137"/>
                    </a:srgbClr>
                  </a:outerShdw>
                </a:effectLst>
                <a:latin typeface="Monotype Corsiva" pitchFamily="66" charset="0"/>
              </a:rPr>
              <a:t>According to Saint Matthew</a:t>
            </a:r>
          </a:p>
          <a:p>
            <a:pPr algn="ctr"/>
            <a:endParaRPr lang="en-US" b="1" dirty="0" smtClean="0">
              <a:solidFill>
                <a:srgbClr val="993300"/>
              </a:solidFill>
              <a:effectLst>
                <a:outerShdw blurRad="38100" dist="38100" dir="2700000" algn="tl">
                  <a:srgbClr val="000000">
                    <a:alpha val="43137"/>
                  </a:srgbClr>
                </a:outerShdw>
              </a:effectLst>
              <a:latin typeface="Imprint MT Shadow" pitchFamily="82" charset="0"/>
            </a:endParaRPr>
          </a:p>
          <a:p>
            <a:pPr algn="ctr"/>
            <a:endParaRPr lang="en-US" b="1" dirty="0" smtClean="0">
              <a:solidFill>
                <a:srgbClr val="993300"/>
              </a:solidFill>
              <a:effectLst>
                <a:outerShdw blurRad="38100" dist="38100" dir="2700000" algn="tl">
                  <a:srgbClr val="000000">
                    <a:alpha val="43137"/>
                  </a:srgbClr>
                </a:outerShdw>
              </a:effectLst>
              <a:latin typeface="Imprint MT Shadow" pitchFamily="82" charset="0"/>
            </a:endParaRPr>
          </a:p>
          <a:p>
            <a:pPr algn="ctr"/>
            <a:endParaRPr lang="en-US" b="1" dirty="0">
              <a:solidFill>
                <a:srgbClr val="993300"/>
              </a:solidFill>
              <a:effectLst>
                <a:outerShdw blurRad="38100" dist="38100" dir="2700000" algn="tl">
                  <a:srgbClr val="000000">
                    <a:alpha val="43137"/>
                  </a:srgbClr>
                </a:outerShdw>
              </a:effectLst>
              <a:latin typeface="Imprint MT Shadow" pitchFamily="82" charset="0"/>
            </a:endParaRPr>
          </a:p>
          <a:p>
            <a:pPr algn="ctr"/>
            <a:endParaRPr lang="en-US" b="1" dirty="0">
              <a:solidFill>
                <a:srgbClr val="993300"/>
              </a:solidFill>
              <a:effectLst>
                <a:outerShdw blurRad="38100" dist="38100" dir="2700000" algn="tl">
                  <a:srgbClr val="000000">
                    <a:alpha val="43137"/>
                  </a:srgbClr>
                </a:outerShdw>
              </a:effectLst>
              <a:latin typeface="Imprint MT Shadow" pitchFamily="82" charset="0"/>
            </a:endParaRPr>
          </a:p>
          <a:p>
            <a:pPr algn="ctr"/>
            <a:r>
              <a:rPr lang="en-US" sz="2400" b="1" dirty="0" smtClean="0">
                <a:solidFill>
                  <a:srgbClr val="993300"/>
                </a:solidFill>
                <a:effectLst>
                  <a:outerShdw blurRad="38100" dist="38100" dir="2700000" algn="tl">
                    <a:srgbClr val="000000">
                      <a:alpha val="43137"/>
                    </a:srgbClr>
                  </a:outerShdw>
                </a:effectLst>
                <a:latin typeface="Monotype Corsiva" pitchFamily="66" charset="0"/>
              </a:rPr>
              <a:t>An 8-Week Study of the Gospel </a:t>
            </a:r>
          </a:p>
          <a:p>
            <a:pPr algn="ctr"/>
            <a:r>
              <a:rPr lang="en-US" sz="2400" b="1" dirty="0" smtClean="0">
                <a:solidFill>
                  <a:srgbClr val="993300"/>
                </a:solidFill>
                <a:effectLst>
                  <a:outerShdw blurRad="38100" dist="38100" dir="2700000" algn="tl">
                    <a:srgbClr val="000000">
                      <a:alpha val="43137"/>
                    </a:srgbClr>
                  </a:outerShdw>
                </a:effectLst>
                <a:latin typeface="Monotype Corsiva" pitchFamily="66" charset="0"/>
              </a:rPr>
              <a:t>beginning  July 16</a:t>
            </a:r>
            <a:r>
              <a:rPr lang="en-US" sz="2400" b="1" baseline="30000" dirty="0" smtClean="0">
                <a:solidFill>
                  <a:srgbClr val="993300"/>
                </a:solidFill>
                <a:effectLst>
                  <a:outerShdw blurRad="38100" dist="38100" dir="2700000" algn="tl">
                    <a:srgbClr val="000000">
                      <a:alpha val="43137"/>
                    </a:srgbClr>
                  </a:outerShdw>
                </a:effectLst>
                <a:latin typeface="Monotype Corsiva" pitchFamily="66" charset="0"/>
              </a:rPr>
              <a:t>th</a:t>
            </a:r>
            <a:r>
              <a:rPr lang="en-US" sz="2400" b="1" dirty="0" smtClean="0">
                <a:solidFill>
                  <a:srgbClr val="993300"/>
                </a:solidFill>
                <a:effectLst>
                  <a:outerShdw blurRad="38100" dist="38100" dir="2700000" algn="tl">
                    <a:srgbClr val="000000">
                      <a:alpha val="43137"/>
                    </a:srgbClr>
                  </a:outerShdw>
                </a:effectLst>
                <a:latin typeface="Monotype Corsiva" pitchFamily="66" charset="0"/>
              </a:rPr>
              <a:t> at 7pm</a:t>
            </a:r>
          </a:p>
          <a:p>
            <a:pPr algn="ctr"/>
            <a:r>
              <a:rPr lang="en-US" sz="2400" b="1" dirty="0" smtClean="0">
                <a:solidFill>
                  <a:srgbClr val="993300"/>
                </a:solidFill>
                <a:effectLst>
                  <a:outerShdw blurRad="38100" dist="38100" dir="2700000" algn="tl">
                    <a:srgbClr val="000000">
                      <a:alpha val="43137"/>
                    </a:srgbClr>
                  </a:outerShdw>
                </a:effectLst>
                <a:latin typeface="Monotype Corsiva" pitchFamily="66" charset="0"/>
              </a:rPr>
              <a:t>3754 University Club Blvd.</a:t>
            </a:r>
          </a:p>
          <a:p>
            <a:pPr algn="ctr"/>
            <a:r>
              <a:rPr lang="en-US" sz="2400" b="1" dirty="0" smtClean="0">
                <a:solidFill>
                  <a:srgbClr val="993300"/>
                </a:solidFill>
                <a:effectLst>
                  <a:outerShdw blurRad="38100" dist="38100" dir="2700000" algn="tl">
                    <a:srgbClr val="000000">
                      <a:alpha val="43137"/>
                    </a:srgbClr>
                  </a:outerShdw>
                </a:effectLst>
                <a:latin typeface="Monotype Corsiva" pitchFamily="66" charset="0"/>
                <a:hlinkClick r:id="rId4"/>
              </a:rPr>
              <a:t>mycomjax.com</a:t>
            </a:r>
            <a:endParaRPr lang="en-US" sz="2400" b="1" dirty="0" smtClean="0">
              <a:solidFill>
                <a:srgbClr val="993300"/>
              </a:solidFill>
              <a:effectLst>
                <a:outerShdw blurRad="38100" dist="38100" dir="2700000" algn="tl">
                  <a:srgbClr val="000000">
                    <a:alpha val="43137"/>
                  </a:srgbClr>
                </a:outerShdw>
              </a:effectLst>
              <a:latin typeface="Monotype Corsiva" pitchFamily="66" charset="0"/>
            </a:endParaRPr>
          </a:p>
          <a:p>
            <a:pPr algn="ctr"/>
            <a:r>
              <a:rPr lang="en-US" sz="2400" b="1" dirty="0" smtClean="0">
                <a:solidFill>
                  <a:srgbClr val="0000FF"/>
                </a:solidFill>
                <a:effectLst>
                  <a:outerShdw blurRad="38100" dist="38100" dir="2700000" algn="tl">
                    <a:srgbClr val="000000">
                      <a:alpha val="43137"/>
                    </a:srgbClr>
                  </a:outerShdw>
                </a:effectLst>
                <a:latin typeface="Monotype Corsiva" pitchFamily="66" charset="0"/>
              </a:rPr>
              <a:t>#</a:t>
            </a:r>
            <a:r>
              <a:rPr lang="en-US" sz="2400" b="1" dirty="0" err="1" smtClean="0">
                <a:solidFill>
                  <a:srgbClr val="0000FF"/>
                </a:solidFill>
                <a:effectLst>
                  <a:outerShdw blurRad="38100" dist="38100" dir="2700000" algn="tl">
                    <a:srgbClr val="000000">
                      <a:alpha val="43137"/>
                    </a:srgbClr>
                  </a:outerShdw>
                </a:effectLst>
                <a:latin typeface="Monotype Corsiva" pitchFamily="66" charset="0"/>
              </a:rPr>
              <a:t>FollowMe</a:t>
            </a:r>
            <a:endParaRPr lang="en-US" sz="2400" b="1" dirty="0" smtClean="0">
              <a:solidFill>
                <a:srgbClr val="0000FF"/>
              </a:solidFill>
              <a:effectLst>
                <a:outerShdw blurRad="38100" dist="38100" dir="2700000" algn="tl">
                  <a:srgbClr val="000000">
                    <a:alpha val="43137"/>
                  </a:srgbClr>
                </a:outerShdw>
              </a:effectLst>
              <a:latin typeface="Monotype Corsiva" pitchFamily="66" charset="0"/>
            </a:endParaRPr>
          </a:p>
          <a:p>
            <a:pPr algn="ctr"/>
            <a:endParaRPr lang="en-US" b="1" dirty="0">
              <a:solidFill>
                <a:srgbClr val="993300"/>
              </a:solidFill>
              <a:effectLst>
                <a:outerShdw blurRad="38100" dist="38100" dir="2700000" algn="tl">
                  <a:srgbClr val="000000">
                    <a:alpha val="43137"/>
                  </a:srgbClr>
                </a:outerShdw>
              </a:effectLst>
              <a:latin typeface="Imprint MT Shadow"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382000" cy="4724400"/>
          </a:xfrm>
        </p:spPr>
        <p:txBody>
          <a:bodyPr>
            <a:normAutofit/>
          </a:bodyPr>
          <a:lstStyle/>
          <a:p>
            <a:pPr marL="0" indent="0">
              <a:buNone/>
            </a:pPr>
            <a:r>
              <a:rPr lang="en-US" b="1" dirty="0" smtClean="0">
                <a:solidFill>
                  <a:srgbClr val="993300"/>
                </a:solidFill>
                <a:latin typeface="Times New Roman" pitchFamily="18" charset="0"/>
                <a:cs typeface="Times New Roman" pitchFamily="18" charset="0"/>
              </a:rPr>
              <a:t>This section is crammed with material that is not entirely unified by any specific theme.</a:t>
            </a:r>
          </a:p>
          <a:p>
            <a:r>
              <a:rPr lang="en-US" b="1" dirty="0" smtClean="0">
                <a:solidFill>
                  <a:srgbClr val="993300"/>
                </a:solidFill>
                <a:latin typeface="Times New Roman" pitchFamily="18" charset="0"/>
                <a:cs typeface="Times New Roman" pitchFamily="18" charset="0"/>
              </a:rPr>
              <a:t>The Death of John the Baptist (14:1-12)</a:t>
            </a:r>
          </a:p>
          <a:p>
            <a:r>
              <a:rPr lang="en-US" b="1" dirty="0" smtClean="0">
                <a:solidFill>
                  <a:srgbClr val="993300"/>
                </a:solidFill>
                <a:latin typeface="Times New Roman" pitchFamily="18" charset="0"/>
                <a:cs typeface="Times New Roman" pitchFamily="18" charset="0"/>
              </a:rPr>
              <a:t>The Feeding of the Five Thousand (14:13-21)</a:t>
            </a:r>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Care for the “Little Ones”</a:t>
            </a:r>
          </a:p>
          <a:p>
            <a:pPr marL="514350" indent="-514350">
              <a:buFont typeface="+mj-lt"/>
              <a:buAutoNum type="arabicPeriod"/>
            </a:pPr>
            <a:r>
              <a:rPr lang="en-US" b="1" dirty="0" smtClean="0">
                <a:solidFill>
                  <a:srgbClr val="993300"/>
                </a:solidFill>
                <a:latin typeface="Times New Roman" pitchFamily="18" charset="0"/>
                <a:cs typeface="Times New Roman" pitchFamily="18" charset="0"/>
              </a:rPr>
              <a:t>Who is the Greatest?</a:t>
            </a:r>
          </a:p>
          <a:p>
            <a:pPr marL="514350" indent="-514350">
              <a:buFont typeface="+mj-lt"/>
              <a:buAutoNum type="arabicPeriod"/>
            </a:pPr>
            <a:r>
              <a:rPr lang="en-US" b="1" dirty="0" smtClean="0">
                <a:solidFill>
                  <a:srgbClr val="993300"/>
                </a:solidFill>
                <a:latin typeface="Times New Roman" pitchFamily="18" charset="0"/>
                <a:cs typeface="Times New Roman" pitchFamily="18" charset="0"/>
              </a:rPr>
              <a:t>Causing One to Sin</a:t>
            </a:r>
          </a:p>
          <a:p>
            <a:pPr marL="514350" indent="-514350">
              <a:buFont typeface="+mj-lt"/>
              <a:buAutoNum type="arabicPeriod"/>
            </a:pPr>
            <a:r>
              <a:rPr lang="en-US" b="1" dirty="0" smtClean="0">
                <a:solidFill>
                  <a:srgbClr val="993300"/>
                </a:solidFill>
                <a:latin typeface="Times New Roman" pitchFamily="18" charset="0"/>
                <a:cs typeface="Times New Roman" pitchFamily="18" charset="0"/>
              </a:rPr>
              <a:t>The Parable of the Lost Sheep</a:t>
            </a:r>
          </a:p>
        </p:txBody>
      </p:sp>
    </p:spTree>
    <p:extLst>
      <p:ext uri="{BB962C8B-B14F-4D97-AF65-F5344CB8AC3E}">
        <p14:creationId xmlns="" xmlns:p14="http://schemas.microsoft.com/office/powerpoint/2010/main" val="239956806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Who is the Greatest</a:t>
            </a:r>
            <a:r>
              <a:rPr lang="en-US" sz="3600" b="1" dirty="0" smtClean="0">
                <a:solidFill>
                  <a:srgbClr val="993300"/>
                </a:solidFill>
                <a:latin typeface="Times New Roman" pitchFamily="18" charset="0"/>
                <a:cs typeface="Times New Roman" pitchFamily="18" charset="0"/>
              </a:rPr>
              <a:t>?</a:t>
            </a:r>
            <a:endParaRPr lang="en-US" sz="3600"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606490140"/>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Who is the Greatest?</a:t>
            </a:r>
          </a:p>
          <a:p>
            <a:r>
              <a:rPr lang="en-US" b="1" dirty="0" smtClean="0">
                <a:solidFill>
                  <a:srgbClr val="993300"/>
                </a:solidFill>
                <a:latin typeface="Times New Roman" pitchFamily="18" charset="0"/>
                <a:cs typeface="Times New Roman" pitchFamily="18" charset="0"/>
              </a:rPr>
              <a:t>Children had absolutely no social status in the ancient world</a:t>
            </a:r>
            <a:r>
              <a:rPr lang="en-US" b="1" dirty="0" smtClean="0">
                <a:solidFill>
                  <a:srgbClr val="993300"/>
                </a:solidFill>
                <a:latin typeface="Times New Roman" pitchFamily="18" charset="0"/>
                <a:cs typeface="Times New Roman" pitchFamily="18" charset="0"/>
              </a:rPr>
              <a:t>.</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60649014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Who is the Greatest?</a:t>
            </a:r>
          </a:p>
          <a:p>
            <a:r>
              <a:rPr lang="en-US" b="1" dirty="0" smtClean="0">
                <a:solidFill>
                  <a:srgbClr val="993300"/>
                </a:solidFill>
                <a:latin typeface="Times New Roman" pitchFamily="18" charset="0"/>
                <a:cs typeface="Times New Roman" pitchFamily="18" charset="0"/>
              </a:rPr>
              <a:t>Children had absolutely no social status in the ancient world.</a:t>
            </a:r>
          </a:p>
          <a:p>
            <a:r>
              <a:rPr lang="en-US" b="1" dirty="0" smtClean="0">
                <a:solidFill>
                  <a:srgbClr val="993300"/>
                </a:solidFill>
                <a:latin typeface="Times New Roman" pitchFamily="18" charset="0"/>
                <a:cs typeface="Times New Roman" pitchFamily="18" charset="0"/>
              </a:rPr>
              <a:t>Jesus affirms that the disciples must give up their aspirations of status if they hope to have a place in the Kingdom of God</a:t>
            </a:r>
            <a:r>
              <a:rPr lang="en-US" b="1" dirty="0" smtClean="0">
                <a:solidFill>
                  <a:srgbClr val="993300"/>
                </a:solidFill>
                <a:latin typeface="Times New Roman" pitchFamily="18" charset="0"/>
                <a:cs typeface="Times New Roman" pitchFamily="18" charset="0"/>
              </a:rPr>
              <a:t>.</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606490140"/>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Who is the Greatest?</a:t>
            </a:r>
          </a:p>
          <a:p>
            <a:r>
              <a:rPr lang="en-US" b="1" dirty="0" smtClean="0">
                <a:solidFill>
                  <a:srgbClr val="993300"/>
                </a:solidFill>
                <a:latin typeface="Times New Roman" pitchFamily="18" charset="0"/>
                <a:cs typeface="Times New Roman" pitchFamily="18" charset="0"/>
              </a:rPr>
              <a:t>Children had absolutely no social status in the ancient world.</a:t>
            </a:r>
          </a:p>
          <a:p>
            <a:r>
              <a:rPr lang="en-US" b="1" dirty="0" smtClean="0">
                <a:solidFill>
                  <a:srgbClr val="993300"/>
                </a:solidFill>
                <a:latin typeface="Times New Roman" pitchFamily="18" charset="0"/>
                <a:cs typeface="Times New Roman" pitchFamily="18" charset="0"/>
              </a:rPr>
              <a:t>Jesus affirms that the disciples must give up their aspirations of status if they hope to have a place in the Kingdom of God.</a:t>
            </a:r>
          </a:p>
          <a:p>
            <a:r>
              <a:rPr lang="en-US" b="1" dirty="0" smtClean="0">
                <a:solidFill>
                  <a:srgbClr val="993300"/>
                </a:solidFill>
                <a:latin typeface="Times New Roman" pitchFamily="18" charset="0"/>
                <a:cs typeface="Times New Roman" pitchFamily="18" charset="0"/>
              </a:rPr>
              <a:t>They must also receive those who have no status.</a:t>
            </a:r>
          </a:p>
        </p:txBody>
      </p:sp>
    </p:spTree>
    <p:extLst>
      <p:ext uri="{BB962C8B-B14F-4D97-AF65-F5344CB8AC3E}">
        <p14:creationId xmlns="" xmlns:p14="http://schemas.microsoft.com/office/powerpoint/2010/main" val="606490140"/>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a:solidFill>
                  <a:srgbClr val="993300"/>
                </a:solidFill>
                <a:latin typeface="Times New Roman" pitchFamily="18" charset="0"/>
                <a:cs typeface="Times New Roman" pitchFamily="18" charset="0"/>
              </a:rPr>
              <a:t>Causing One to </a:t>
            </a:r>
            <a:r>
              <a:rPr lang="en-US" sz="3600" b="1" dirty="0" smtClean="0">
                <a:solidFill>
                  <a:srgbClr val="993300"/>
                </a:solidFill>
                <a:latin typeface="Times New Roman" pitchFamily="18" charset="0"/>
                <a:cs typeface="Times New Roman" pitchFamily="18" charset="0"/>
              </a:rPr>
              <a:t>Sin</a:t>
            </a:r>
            <a:endParaRPr lang="en-US" sz="3600" b="1" dirty="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833952078"/>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a:solidFill>
                  <a:srgbClr val="993300"/>
                </a:solidFill>
                <a:latin typeface="Times New Roman" pitchFamily="18" charset="0"/>
                <a:cs typeface="Times New Roman" pitchFamily="18" charset="0"/>
              </a:rPr>
              <a:t>Causing One to Sin</a:t>
            </a:r>
          </a:p>
          <a:p>
            <a:r>
              <a:rPr lang="en-US" b="1" dirty="0" smtClean="0">
                <a:solidFill>
                  <a:srgbClr val="993300"/>
                </a:solidFill>
                <a:latin typeface="Times New Roman" pitchFamily="18" charset="0"/>
                <a:cs typeface="Times New Roman" pitchFamily="18" charset="0"/>
              </a:rPr>
              <a:t>“Little Ones” may have been a term for the members of the </a:t>
            </a:r>
            <a:r>
              <a:rPr lang="en-US" b="1" dirty="0" err="1" smtClean="0">
                <a:solidFill>
                  <a:srgbClr val="993300"/>
                </a:solidFill>
                <a:latin typeface="Times New Roman" pitchFamily="18" charset="0"/>
                <a:cs typeface="Times New Roman" pitchFamily="18" charset="0"/>
              </a:rPr>
              <a:t>Matthean</a:t>
            </a:r>
            <a:r>
              <a:rPr lang="en-US" b="1" dirty="0" smtClean="0">
                <a:solidFill>
                  <a:srgbClr val="993300"/>
                </a:solidFill>
                <a:latin typeface="Times New Roman" pitchFamily="18" charset="0"/>
                <a:cs typeface="Times New Roman" pitchFamily="18" charset="0"/>
              </a:rPr>
              <a:t> Community</a:t>
            </a:r>
            <a:r>
              <a:rPr lang="en-US" b="1" dirty="0" smtClean="0">
                <a:solidFill>
                  <a:srgbClr val="993300"/>
                </a:solidFill>
                <a:latin typeface="Times New Roman" pitchFamily="18" charset="0"/>
                <a:cs typeface="Times New Roman" pitchFamily="18" charset="0"/>
              </a:rPr>
              <a:t>.</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833952078"/>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a:solidFill>
                  <a:srgbClr val="993300"/>
                </a:solidFill>
                <a:latin typeface="Times New Roman" pitchFamily="18" charset="0"/>
                <a:cs typeface="Times New Roman" pitchFamily="18" charset="0"/>
              </a:rPr>
              <a:t>Causing One to Sin</a:t>
            </a:r>
          </a:p>
          <a:p>
            <a:r>
              <a:rPr lang="en-US" b="1" dirty="0" smtClean="0">
                <a:solidFill>
                  <a:srgbClr val="993300"/>
                </a:solidFill>
                <a:latin typeface="Times New Roman" pitchFamily="18" charset="0"/>
                <a:cs typeface="Times New Roman" pitchFamily="18" charset="0"/>
              </a:rPr>
              <a:t>“Little Ones” may have been a term for the members of the </a:t>
            </a:r>
            <a:r>
              <a:rPr lang="en-US" b="1" dirty="0" err="1" smtClean="0">
                <a:solidFill>
                  <a:srgbClr val="993300"/>
                </a:solidFill>
                <a:latin typeface="Times New Roman" pitchFamily="18" charset="0"/>
                <a:cs typeface="Times New Roman" pitchFamily="18" charset="0"/>
              </a:rPr>
              <a:t>Matthean</a:t>
            </a:r>
            <a:r>
              <a:rPr lang="en-US" b="1" dirty="0" smtClean="0">
                <a:solidFill>
                  <a:srgbClr val="993300"/>
                </a:solidFill>
                <a:latin typeface="Times New Roman" pitchFamily="18" charset="0"/>
                <a:cs typeface="Times New Roman" pitchFamily="18" charset="0"/>
              </a:rPr>
              <a:t> Community.</a:t>
            </a:r>
          </a:p>
          <a:p>
            <a:r>
              <a:rPr lang="en-US" b="1" dirty="0" smtClean="0">
                <a:solidFill>
                  <a:srgbClr val="993300"/>
                </a:solidFill>
                <a:latin typeface="Times New Roman" pitchFamily="18" charset="0"/>
                <a:cs typeface="Times New Roman" pitchFamily="18" charset="0"/>
              </a:rPr>
              <a:t>This would mean, not only causing children to sin, but any member of the community to do so</a:t>
            </a:r>
            <a:r>
              <a:rPr lang="en-US" b="1" dirty="0" smtClean="0">
                <a:solidFill>
                  <a:srgbClr val="993300"/>
                </a:solidFill>
                <a:latin typeface="Times New Roman" pitchFamily="18" charset="0"/>
                <a:cs typeface="Times New Roman" pitchFamily="18" charset="0"/>
              </a:rPr>
              <a:t>…</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833952078"/>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a:solidFill>
                  <a:srgbClr val="993300"/>
                </a:solidFill>
                <a:latin typeface="Times New Roman" pitchFamily="18" charset="0"/>
                <a:cs typeface="Times New Roman" pitchFamily="18" charset="0"/>
              </a:rPr>
              <a:t>Causing One to Sin</a:t>
            </a:r>
          </a:p>
          <a:p>
            <a:r>
              <a:rPr lang="en-US" b="1" dirty="0" smtClean="0">
                <a:solidFill>
                  <a:srgbClr val="993300"/>
                </a:solidFill>
                <a:latin typeface="Times New Roman" pitchFamily="18" charset="0"/>
                <a:cs typeface="Times New Roman" pitchFamily="18" charset="0"/>
              </a:rPr>
              <a:t>“Little Ones” may have been a term for the members of the </a:t>
            </a:r>
            <a:r>
              <a:rPr lang="en-US" b="1" dirty="0" err="1" smtClean="0">
                <a:solidFill>
                  <a:srgbClr val="993300"/>
                </a:solidFill>
                <a:latin typeface="Times New Roman" pitchFamily="18" charset="0"/>
                <a:cs typeface="Times New Roman" pitchFamily="18" charset="0"/>
              </a:rPr>
              <a:t>Matthean</a:t>
            </a:r>
            <a:r>
              <a:rPr lang="en-US" b="1" dirty="0" smtClean="0">
                <a:solidFill>
                  <a:srgbClr val="993300"/>
                </a:solidFill>
                <a:latin typeface="Times New Roman" pitchFamily="18" charset="0"/>
                <a:cs typeface="Times New Roman" pitchFamily="18" charset="0"/>
              </a:rPr>
              <a:t> Community.</a:t>
            </a:r>
          </a:p>
          <a:p>
            <a:r>
              <a:rPr lang="en-US" b="1" dirty="0" smtClean="0">
                <a:solidFill>
                  <a:srgbClr val="993300"/>
                </a:solidFill>
                <a:latin typeface="Times New Roman" pitchFamily="18" charset="0"/>
                <a:cs typeface="Times New Roman" pitchFamily="18" charset="0"/>
              </a:rPr>
              <a:t>This would mean, not only causing children to sin, but any member of the community to do so…</a:t>
            </a:r>
          </a:p>
          <a:p>
            <a:r>
              <a:rPr lang="en-US" b="1" dirty="0" smtClean="0">
                <a:solidFill>
                  <a:srgbClr val="993300"/>
                </a:solidFill>
                <a:latin typeface="Times New Roman" pitchFamily="18" charset="0"/>
                <a:cs typeface="Times New Roman" pitchFamily="18" charset="0"/>
              </a:rPr>
              <a:t>Do whatever you have to do to prevent yourself from entering into sin.</a:t>
            </a:r>
          </a:p>
        </p:txBody>
      </p:sp>
    </p:spTree>
    <p:extLst>
      <p:ext uri="{BB962C8B-B14F-4D97-AF65-F5344CB8AC3E}">
        <p14:creationId xmlns="" xmlns:p14="http://schemas.microsoft.com/office/powerpoint/2010/main" val="1833952078"/>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Parable of the Lost </a:t>
            </a:r>
            <a:r>
              <a:rPr lang="en-US" sz="3600" b="1" dirty="0" smtClean="0">
                <a:solidFill>
                  <a:srgbClr val="993300"/>
                </a:solidFill>
                <a:latin typeface="Times New Roman" pitchFamily="18" charset="0"/>
                <a:cs typeface="Times New Roman" pitchFamily="18" charset="0"/>
              </a:rPr>
              <a:t>Sheep</a:t>
            </a:r>
            <a:endParaRPr lang="en-US" sz="3600"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5415242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382000" cy="4724400"/>
          </a:xfrm>
        </p:spPr>
        <p:txBody>
          <a:bodyPr>
            <a:normAutofit/>
          </a:bodyPr>
          <a:lstStyle/>
          <a:p>
            <a:pPr marL="0" indent="0">
              <a:buNone/>
            </a:pPr>
            <a:r>
              <a:rPr lang="en-US" b="1" dirty="0" smtClean="0">
                <a:solidFill>
                  <a:srgbClr val="993300"/>
                </a:solidFill>
                <a:latin typeface="Times New Roman" pitchFamily="18" charset="0"/>
                <a:cs typeface="Times New Roman" pitchFamily="18" charset="0"/>
              </a:rPr>
              <a:t>This section is crammed with material that is not entirely unified by any specific theme.</a:t>
            </a:r>
          </a:p>
          <a:p>
            <a:r>
              <a:rPr lang="en-US" b="1" dirty="0" smtClean="0">
                <a:solidFill>
                  <a:srgbClr val="993300"/>
                </a:solidFill>
                <a:latin typeface="Times New Roman" pitchFamily="18" charset="0"/>
                <a:cs typeface="Times New Roman" pitchFamily="18" charset="0"/>
              </a:rPr>
              <a:t>The Death of John the Baptist (14:1-12)</a:t>
            </a:r>
          </a:p>
          <a:p>
            <a:r>
              <a:rPr lang="en-US" b="1" dirty="0" smtClean="0">
                <a:solidFill>
                  <a:srgbClr val="993300"/>
                </a:solidFill>
                <a:latin typeface="Times New Roman" pitchFamily="18" charset="0"/>
                <a:cs typeface="Times New Roman" pitchFamily="18" charset="0"/>
              </a:rPr>
              <a:t>The Feeding of the Five Thousand (14:13-21)</a:t>
            </a:r>
          </a:p>
          <a:p>
            <a:r>
              <a:rPr lang="en-US" b="1" dirty="0" smtClean="0">
                <a:solidFill>
                  <a:srgbClr val="993300"/>
                </a:solidFill>
                <a:latin typeface="Times New Roman" pitchFamily="18" charset="0"/>
                <a:cs typeface="Times New Roman" pitchFamily="18" charset="0"/>
              </a:rPr>
              <a:t>Jesus Walking on the Water (14:22-36)</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Parable of the Lost Sheep</a:t>
            </a:r>
          </a:p>
          <a:p>
            <a:r>
              <a:rPr lang="en-US" b="1" dirty="0" smtClean="0">
                <a:solidFill>
                  <a:srgbClr val="993300"/>
                </a:solidFill>
                <a:latin typeface="Times New Roman" pitchFamily="18" charset="0"/>
                <a:cs typeface="Times New Roman" pitchFamily="18" charset="0"/>
              </a:rPr>
              <a:t>This parable evokes Ezekiel 34 where Israel is criticized for not going after the lost sheep (v. 6) and God promises to “seek the lost” and “bring back the strayed” (vv. 15-16)</a:t>
            </a:r>
          </a:p>
        </p:txBody>
      </p:sp>
    </p:spTree>
    <p:extLst>
      <p:ext uri="{BB962C8B-B14F-4D97-AF65-F5344CB8AC3E}">
        <p14:creationId xmlns="" xmlns:p14="http://schemas.microsoft.com/office/powerpoint/2010/main" val="2541524270"/>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Brother who </a:t>
            </a:r>
            <a:r>
              <a:rPr lang="en-US" sz="3600" b="1" dirty="0" smtClean="0">
                <a:solidFill>
                  <a:srgbClr val="993300"/>
                </a:solidFill>
                <a:latin typeface="Times New Roman" pitchFamily="18" charset="0"/>
                <a:cs typeface="Times New Roman" pitchFamily="18" charset="0"/>
              </a:rPr>
              <a:t>Sins</a:t>
            </a:r>
            <a:endParaRPr lang="en-US" sz="3600"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344258730"/>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Brother who Sins</a:t>
            </a:r>
          </a:p>
          <a:p>
            <a:pPr marL="742950" indent="-742950">
              <a:buFont typeface="+mj-lt"/>
              <a:buAutoNum type="arabicPeriod"/>
            </a:pPr>
            <a:r>
              <a:rPr lang="en-US" b="1" dirty="0" smtClean="0">
                <a:solidFill>
                  <a:srgbClr val="993300"/>
                </a:solidFill>
                <a:latin typeface="Times New Roman" pitchFamily="18" charset="0"/>
                <a:cs typeface="Times New Roman" pitchFamily="18" charset="0"/>
              </a:rPr>
              <a:t>Rules for Handling a Nefarious </a:t>
            </a:r>
            <a:r>
              <a:rPr lang="en-US" b="1" dirty="0" smtClean="0">
                <a:solidFill>
                  <a:srgbClr val="993300"/>
                </a:solidFill>
                <a:latin typeface="Times New Roman" pitchFamily="18" charset="0"/>
                <a:cs typeface="Times New Roman" pitchFamily="18" charset="0"/>
              </a:rPr>
              <a:t>Sinner</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344258730"/>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Brother who Sins</a:t>
            </a:r>
          </a:p>
          <a:p>
            <a:pPr marL="742950" indent="-742950">
              <a:buFont typeface="+mj-lt"/>
              <a:buAutoNum type="arabicPeriod"/>
            </a:pPr>
            <a:r>
              <a:rPr lang="en-US" b="1" dirty="0" smtClean="0">
                <a:solidFill>
                  <a:srgbClr val="993300"/>
                </a:solidFill>
                <a:latin typeface="Times New Roman" pitchFamily="18" charset="0"/>
                <a:cs typeface="Times New Roman" pitchFamily="18" charset="0"/>
              </a:rPr>
              <a:t>Rules for Handling a Nefarious Sinner</a:t>
            </a:r>
          </a:p>
          <a:p>
            <a:pPr marL="742950" indent="-742950">
              <a:buFont typeface="+mj-lt"/>
              <a:buAutoNum type="arabicPeriod"/>
            </a:pPr>
            <a:r>
              <a:rPr lang="en-US" b="1" dirty="0" smtClean="0">
                <a:solidFill>
                  <a:srgbClr val="993300"/>
                </a:solidFill>
                <a:latin typeface="Times New Roman" pitchFamily="18" charset="0"/>
                <a:cs typeface="Times New Roman" pitchFamily="18" charset="0"/>
              </a:rPr>
              <a:t>The Parable of the Unforgiving Servant</a:t>
            </a:r>
          </a:p>
        </p:txBody>
      </p:sp>
    </p:spTree>
    <p:extLst>
      <p:ext uri="{BB962C8B-B14F-4D97-AF65-F5344CB8AC3E}">
        <p14:creationId xmlns="" xmlns:p14="http://schemas.microsoft.com/office/powerpoint/2010/main" val="1344258730"/>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00600"/>
          </a:xfrm>
        </p:spPr>
        <p:txBody>
          <a:bodyPr>
            <a:normAutofit/>
          </a:bodyPr>
          <a:lstStyle/>
          <a:p>
            <a:pPr marL="0" indent="0">
              <a:buNone/>
            </a:pPr>
            <a:r>
              <a:rPr lang="en-US" sz="3600" b="1" dirty="0">
                <a:solidFill>
                  <a:srgbClr val="993300"/>
                </a:solidFill>
                <a:latin typeface="Times New Roman" pitchFamily="18" charset="0"/>
                <a:cs typeface="Times New Roman" pitchFamily="18" charset="0"/>
              </a:rPr>
              <a:t>Rules for Handling a Nefarious </a:t>
            </a:r>
            <a:r>
              <a:rPr lang="en-US" sz="3600" b="1" dirty="0" smtClean="0">
                <a:solidFill>
                  <a:srgbClr val="993300"/>
                </a:solidFill>
                <a:latin typeface="Times New Roman" pitchFamily="18" charset="0"/>
                <a:cs typeface="Times New Roman" pitchFamily="18" charset="0"/>
              </a:rPr>
              <a:t>Sinner</a:t>
            </a:r>
            <a:endParaRPr lang="en-US" sz="3600" b="1" dirty="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343732814"/>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00600"/>
          </a:xfrm>
        </p:spPr>
        <p:txBody>
          <a:bodyPr>
            <a:normAutofit/>
          </a:bodyPr>
          <a:lstStyle/>
          <a:p>
            <a:pPr marL="0" indent="0">
              <a:buNone/>
            </a:pPr>
            <a:r>
              <a:rPr lang="en-US" sz="3600" b="1" dirty="0">
                <a:solidFill>
                  <a:srgbClr val="993300"/>
                </a:solidFill>
                <a:latin typeface="Times New Roman" pitchFamily="18" charset="0"/>
                <a:cs typeface="Times New Roman" pitchFamily="18" charset="0"/>
              </a:rPr>
              <a:t>Rules for Handling a Nefarious Sinner</a:t>
            </a:r>
          </a:p>
          <a:p>
            <a:pPr marL="742950" indent="-742950">
              <a:buFont typeface="+mj-lt"/>
              <a:buAutoNum type="arabicPeriod"/>
            </a:pPr>
            <a:r>
              <a:rPr lang="en-US" b="1" dirty="0" smtClean="0">
                <a:solidFill>
                  <a:srgbClr val="993300"/>
                </a:solidFill>
                <a:latin typeface="Times New Roman" pitchFamily="18" charset="0"/>
                <a:cs typeface="Times New Roman" pitchFamily="18" charset="0"/>
              </a:rPr>
              <a:t>Deal with the brother on an individual basis (Leviticus 19:17</a:t>
            </a:r>
            <a:r>
              <a:rPr lang="en-US" b="1" dirty="0" smtClean="0">
                <a:solidFill>
                  <a:srgbClr val="993300"/>
                </a:solidFill>
                <a:latin typeface="Times New Roman" pitchFamily="18" charset="0"/>
                <a:cs typeface="Times New Roman" pitchFamily="18" charset="0"/>
              </a:rPr>
              <a:t>)</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343732814"/>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00600"/>
          </a:xfrm>
        </p:spPr>
        <p:txBody>
          <a:bodyPr>
            <a:normAutofit/>
          </a:bodyPr>
          <a:lstStyle/>
          <a:p>
            <a:pPr marL="0" indent="0">
              <a:buNone/>
            </a:pPr>
            <a:r>
              <a:rPr lang="en-US" sz="3600" b="1" dirty="0">
                <a:solidFill>
                  <a:srgbClr val="993300"/>
                </a:solidFill>
                <a:latin typeface="Times New Roman" pitchFamily="18" charset="0"/>
                <a:cs typeface="Times New Roman" pitchFamily="18" charset="0"/>
              </a:rPr>
              <a:t>Rules for Handling a Nefarious Sinner</a:t>
            </a:r>
          </a:p>
          <a:p>
            <a:pPr marL="742950" indent="-742950">
              <a:buFont typeface="+mj-lt"/>
              <a:buAutoNum type="arabicPeriod"/>
            </a:pPr>
            <a:r>
              <a:rPr lang="en-US" b="1" dirty="0" smtClean="0">
                <a:solidFill>
                  <a:srgbClr val="993300"/>
                </a:solidFill>
                <a:latin typeface="Times New Roman" pitchFamily="18" charset="0"/>
                <a:cs typeface="Times New Roman" pitchFamily="18" charset="0"/>
              </a:rPr>
              <a:t>Deal with the brother on an individual basis (Leviticus 19:17)</a:t>
            </a:r>
          </a:p>
          <a:p>
            <a:pPr marL="742950" indent="-742950">
              <a:buFont typeface="+mj-lt"/>
              <a:buAutoNum type="arabicPeriod"/>
            </a:pPr>
            <a:r>
              <a:rPr lang="en-US" b="1" dirty="0" smtClean="0">
                <a:solidFill>
                  <a:srgbClr val="993300"/>
                </a:solidFill>
                <a:latin typeface="Times New Roman" pitchFamily="18" charset="0"/>
                <a:cs typeface="Times New Roman" pitchFamily="18" charset="0"/>
              </a:rPr>
              <a:t>Take one or two more brothers (Deuteronomy 19:15</a:t>
            </a:r>
            <a:r>
              <a:rPr lang="en-US" b="1" dirty="0" smtClean="0">
                <a:solidFill>
                  <a:srgbClr val="993300"/>
                </a:solidFill>
                <a:latin typeface="Times New Roman" pitchFamily="18" charset="0"/>
                <a:cs typeface="Times New Roman" pitchFamily="18" charset="0"/>
              </a:rPr>
              <a:t>)</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343732814"/>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00600"/>
          </a:xfrm>
        </p:spPr>
        <p:txBody>
          <a:bodyPr>
            <a:normAutofit/>
          </a:bodyPr>
          <a:lstStyle/>
          <a:p>
            <a:pPr marL="0" indent="0">
              <a:buNone/>
            </a:pPr>
            <a:r>
              <a:rPr lang="en-US" sz="3600" b="1" dirty="0">
                <a:solidFill>
                  <a:srgbClr val="993300"/>
                </a:solidFill>
                <a:latin typeface="Times New Roman" pitchFamily="18" charset="0"/>
                <a:cs typeface="Times New Roman" pitchFamily="18" charset="0"/>
              </a:rPr>
              <a:t>Rules for Handling a Nefarious Sinner</a:t>
            </a:r>
          </a:p>
          <a:p>
            <a:pPr marL="742950" indent="-742950">
              <a:buFont typeface="+mj-lt"/>
              <a:buAutoNum type="arabicPeriod"/>
            </a:pPr>
            <a:r>
              <a:rPr lang="en-US" b="1" dirty="0" smtClean="0">
                <a:solidFill>
                  <a:srgbClr val="993300"/>
                </a:solidFill>
                <a:latin typeface="Times New Roman" pitchFamily="18" charset="0"/>
                <a:cs typeface="Times New Roman" pitchFamily="18" charset="0"/>
              </a:rPr>
              <a:t>Deal with the brother on an individual basis (Leviticus 19:17)</a:t>
            </a:r>
          </a:p>
          <a:p>
            <a:pPr marL="742950" indent="-742950">
              <a:buFont typeface="+mj-lt"/>
              <a:buAutoNum type="arabicPeriod"/>
            </a:pPr>
            <a:r>
              <a:rPr lang="en-US" b="1" dirty="0" smtClean="0">
                <a:solidFill>
                  <a:srgbClr val="993300"/>
                </a:solidFill>
                <a:latin typeface="Times New Roman" pitchFamily="18" charset="0"/>
                <a:cs typeface="Times New Roman" pitchFamily="18" charset="0"/>
              </a:rPr>
              <a:t>Take one or two more brothers (Deuteronomy 19:15)</a:t>
            </a:r>
          </a:p>
          <a:p>
            <a:pPr marL="742950" indent="-742950">
              <a:buFont typeface="+mj-lt"/>
              <a:buAutoNum type="arabicPeriod"/>
            </a:pPr>
            <a:r>
              <a:rPr lang="en-US" b="1" dirty="0" smtClean="0">
                <a:solidFill>
                  <a:srgbClr val="993300"/>
                </a:solidFill>
                <a:latin typeface="Times New Roman" pitchFamily="18" charset="0"/>
                <a:cs typeface="Times New Roman" pitchFamily="18" charset="0"/>
              </a:rPr>
              <a:t>“The Church” is obviously quite different than “the synagogues</a:t>
            </a:r>
            <a:r>
              <a:rPr lang="en-US" b="1" dirty="0" smtClean="0">
                <a:solidFill>
                  <a:srgbClr val="993300"/>
                </a:solidFill>
                <a:latin typeface="Times New Roman" pitchFamily="18" charset="0"/>
                <a:cs typeface="Times New Roman" pitchFamily="18" charset="0"/>
              </a:rPr>
              <a:t>.”</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343732814"/>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00600"/>
          </a:xfrm>
        </p:spPr>
        <p:txBody>
          <a:bodyPr>
            <a:normAutofit lnSpcReduction="10000"/>
          </a:bodyPr>
          <a:lstStyle/>
          <a:p>
            <a:pPr marL="0" indent="0">
              <a:buNone/>
            </a:pPr>
            <a:r>
              <a:rPr lang="en-US" sz="3600" b="1" dirty="0">
                <a:solidFill>
                  <a:srgbClr val="993300"/>
                </a:solidFill>
                <a:latin typeface="Times New Roman" pitchFamily="18" charset="0"/>
                <a:cs typeface="Times New Roman" pitchFamily="18" charset="0"/>
              </a:rPr>
              <a:t>Rules for Handling a Nefarious Sinner</a:t>
            </a:r>
          </a:p>
          <a:p>
            <a:pPr marL="742950" indent="-742950">
              <a:buFont typeface="+mj-lt"/>
              <a:buAutoNum type="arabicPeriod"/>
            </a:pPr>
            <a:r>
              <a:rPr lang="en-US" b="1" dirty="0" smtClean="0">
                <a:solidFill>
                  <a:srgbClr val="993300"/>
                </a:solidFill>
                <a:latin typeface="Times New Roman" pitchFamily="18" charset="0"/>
                <a:cs typeface="Times New Roman" pitchFamily="18" charset="0"/>
              </a:rPr>
              <a:t>Deal with the brother on an individual basis (Leviticus 19:17)</a:t>
            </a:r>
          </a:p>
          <a:p>
            <a:pPr marL="742950" indent="-742950">
              <a:buFont typeface="+mj-lt"/>
              <a:buAutoNum type="arabicPeriod"/>
            </a:pPr>
            <a:r>
              <a:rPr lang="en-US" b="1" dirty="0" smtClean="0">
                <a:solidFill>
                  <a:srgbClr val="993300"/>
                </a:solidFill>
                <a:latin typeface="Times New Roman" pitchFamily="18" charset="0"/>
                <a:cs typeface="Times New Roman" pitchFamily="18" charset="0"/>
              </a:rPr>
              <a:t>Take one or two more brothers (Deuteronomy 19:15)</a:t>
            </a:r>
          </a:p>
          <a:p>
            <a:pPr marL="742950" indent="-742950">
              <a:buFont typeface="+mj-lt"/>
              <a:buAutoNum type="arabicPeriod"/>
            </a:pPr>
            <a:r>
              <a:rPr lang="en-US" b="1" dirty="0" smtClean="0">
                <a:solidFill>
                  <a:srgbClr val="993300"/>
                </a:solidFill>
                <a:latin typeface="Times New Roman" pitchFamily="18" charset="0"/>
                <a:cs typeface="Times New Roman" pitchFamily="18" charset="0"/>
              </a:rPr>
              <a:t>“The Church” is obviously quite different than “the synagogues.”</a:t>
            </a:r>
          </a:p>
          <a:p>
            <a:pPr marL="742950" indent="-742950">
              <a:buFont typeface="+mj-lt"/>
              <a:buAutoNum type="arabicPeriod"/>
            </a:pPr>
            <a:r>
              <a:rPr lang="en-US" b="1" dirty="0" smtClean="0">
                <a:solidFill>
                  <a:srgbClr val="993300"/>
                </a:solidFill>
                <a:latin typeface="Times New Roman" pitchFamily="18" charset="0"/>
                <a:cs typeface="Times New Roman" pitchFamily="18" charset="0"/>
              </a:rPr>
              <a:t>The aim is always repentance and restoration!</a:t>
            </a:r>
          </a:p>
        </p:txBody>
      </p:sp>
    </p:spTree>
    <p:extLst>
      <p:ext uri="{BB962C8B-B14F-4D97-AF65-F5344CB8AC3E}">
        <p14:creationId xmlns="" xmlns:p14="http://schemas.microsoft.com/office/powerpoint/2010/main" val="2343732814"/>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a:solidFill>
                  <a:srgbClr val="993300"/>
                </a:solidFill>
                <a:latin typeface="Times New Roman" pitchFamily="18" charset="0"/>
                <a:cs typeface="Times New Roman" pitchFamily="18" charset="0"/>
              </a:rPr>
              <a:t>Rules for Handling a Nefarious </a:t>
            </a:r>
            <a:r>
              <a:rPr lang="en-US" sz="3600" b="1" dirty="0" smtClean="0">
                <a:solidFill>
                  <a:srgbClr val="993300"/>
                </a:solidFill>
                <a:latin typeface="Times New Roman" pitchFamily="18" charset="0"/>
                <a:cs typeface="Times New Roman" pitchFamily="18" charset="0"/>
              </a:rPr>
              <a:t>Sinner</a:t>
            </a:r>
          </a:p>
          <a:p>
            <a:r>
              <a:rPr lang="en-US" b="1" dirty="0" smtClean="0">
                <a:solidFill>
                  <a:srgbClr val="993300"/>
                </a:solidFill>
                <a:latin typeface="Times New Roman" pitchFamily="18" charset="0"/>
                <a:cs typeface="Times New Roman" pitchFamily="18" charset="0"/>
              </a:rPr>
              <a:t>The “binding and loosing” authority given to Peter in 16:19 is now given to all disciples for the purpose of forgiving (or not) sins.</a:t>
            </a:r>
            <a:endParaRPr lang="en-US" b="1" dirty="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562226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382000" cy="4724400"/>
          </a:xfrm>
        </p:spPr>
        <p:txBody>
          <a:bodyPr>
            <a:normAutofit/>
          </a:bodyPr>
          <a:lstStyle/>
          <a:p>
            <a:pPr marL="0" indent="0">
              <a:buNone/>
            </a:pPr>
            <a:r>
              <a:rPr lang="en-US" b="1" dirty="0" smtClean="0">
                <a:solidFill>
                  <a:srgbClr val="993300"/>
                </a:solidFill>
                <a:latin typeface="Times New Roman" pitchFamily="18" charset="0"/>
                <a:cs typeface="Times New Roman" pitchFamily="18" charset="0"/>
              </a:rPr>
              <a:t>This section is crammed with material that is not entirely unified by any specific theme.</a:t>
            </a:r>
          </a:p>
          <a:p>
            <a:r>
              <a:rPr lang="en-US" b="1" dirty="0" smtClean="0">
                <a:solidFill>
                  <a:srgbClr val="993300"/>
                </a:solidFill>
                <a:latin typeface="Times New Roman" pitchFamily="18" charset="0"/>
                <a:cs typeface="Times New Roman" pitchFamily="18" charset="0"/>
              </a:rPr>
              <a:t>The Death of John the Baptist (14:1-12)</a:t>
            </a:r>
          </a:p>
          <a:p>
            <a:r>
              <a:rPr lang="en-US" b="1" dirty="0" smtClean="0">
                <a:solidFill>
                  <a:srgbClr val="993300"/>
                </a:solidFill>
                <a:latin typeface="Times New Roman" pitchFamily="18" charset="0"/>
                <a:cs typeface="Times New Roman" pitchFamily="18" charset="0"/>
              </a:rPr>
              <a:t>The Feeding of the Five Thousand (14:13-21)</a:t>
            </a:r>
          </a:p>
          <a:p>
            <a:r>
              <a:rPr lang="en-US" b="1" dirty="0" smtClean="0">
                <a:solidFill>
                  <a:srgbClr val="993300"/>
                </a:solidFill>
                <a:latin typeface="Times New Roman" pitchFamily="18" charset="0"/>
                <a:cs typeface="Times New Roman" pitchFamily="18" charset="0"/>
              </a:rPr>
              <a:t>Jesus Walking on the Water (14:22-36)</a:t>
            </a:r>
          </a:p>
          <a:p>
            <a:r>
              <a:rPr lang="en-US" b="1" dirty="0" smtClean="0">
                <a:solidFill>
                  <a:srgbClr val="993300"/>
                </a:solidFill>
                <a:latin typeface="Times New Roman" pitchFamily="18" charset="0"/>
                <a:cs typeface="Times New Roman" pitchFamily="18" charset="0"/>
              </a:rPr>
              <a:t>Debate about Tradition (15:1-20)</a:t>
            </a: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00600"/>
          </a:xfrm>
        </p:spPr>
        <p:txBody>
          <a:bodyPr>
            <a:normAutofit/>
          </a:bodyPr>
          <a:lstStyle/>
          <a:p>
            <a:pPr marL="0" indent="0">
              <a:buNone/>
            </a:pPr>
            <a:r>
              <a:rPr lang="en-US" sz="3600" b="1" dirty="0">
                <a:solidFill>
                  <a:srgbClr val="993300"/>
                </a:solidFill>
                <a:latin typeface="Times New Roman" pitchFamily="18" charset="0"/>
                <a:cs typeface="Times New Roman" pitchFamily="18" charset="0"/>
              </a:rPr>
              <a:t>The Parable of the Unforgiving </a:t>
            </a:r>
            <a:r>
              <a:rPr lang="en-US" sz="3600" b="1" dirty="0" smtClean="0">
                <a:solidFill>
                  <a:srgbClr val="993300"/>
                </a:solidFill>
                <a:latin typeface="Times New Roman" pitchFamily="18" charset="0"/>
                <a:cs typeface="Times New Roman" pitchFamily="18" charset="0"/>
              </a:rPr>
              <a:t>Servant</a:t>
            </a:r>
            <a:endParaRPr lang="en-US" sz="3600" b="1" dirty="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00416011"/>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00600"/>
          </a:xfrm>
        </p:spPr>
        <p:txBody>
          <a:bodyPr>
            <a:normAutofit/>
          </a:bodyPr>
          <a:lstStyle/>
          <a:p>
            <a:pPr marL="0" indent="0">
              <a:buNone/>
            </a:pPr>
            <a:r>
              <a:rPr lang="en-US" sz="3600" b="1" dirty="0">
                <a:solidFill>
                  <a:srgbClr val="993300"/>
                </a:solidFill>
                <a:latin typeface="Times New Roman" pitchFamily="18" charset="0"/>
                <a:cs typeface="Times New Roman" pitchFamily="18" charset="0"/>
              </a:rPr>
              <a:t>The Parable of the Unforgiving Servant</a:t>
            </a:r>
          </a:p>
          <a:p>
            <a:r>
              <a:rPr lang="en-US" b="1" dirty="0" smtClean="0">
                <a:solidFill>
                  <a:srgbClr val="993300"/>
                </a:solidFill>
                <a:latin typeface="Times New Roman" pitchFamily="18" charset="0"/>
                <a:cs typeface="Times New Roman" pitchFamily="18" charset="0"/>
              </a:rPr>
              <a:t>“Seventy time seven” is essentially an unlimited number of times</a:t>
            </a:r>
            <a:r>
              <a:rPr lang="en-US" b="1" dirty="0" smtClean="0">
                <a:solidFill>
                  <a:srgbClr val="993300"/>
                </a:solidFill>
                <a:latin typeface="Times New Roman" pitchFamily="18" charset="0"/>
                <a:cs typeface="Times New Roman" pitchFamily="18" charset="0"/>
              </a:rPr>
              <a:t>.</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00416011"/>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00600"/>
          </a:xfrm>
        </p:spPr>
        <p:txBody>
          <a:bodyPr>
            <a:normAutofit/>
          </a:bodyPr>
          <a:lstStyle/>
          <a:p>
            <a:pPr marL="0" indent="0">
              <a:buNone/>
            </a:pPr>
            <a:r>
              <a:rPr lang="en-US" sz="3600" b="1" dirty="0">
                <a:solidFill>
                  <a:srgbClr val="993300"/>
                </a:solidFill>
                <a:latin typeface="Times New Roman" pitchFamily="18" charset="0"/>
                <a:cs typeface="Times New Roman" pitchFamily="18" charset="0"/>
              </a:rPr>
              <a:t>The Parable of the Unforgiving Servant</a:t>
            </a:r>
          </a:p>
          <a:p>
            <a:r>
              <a:rPr lang="en-US" b="1" dirty="0" smtClean="0">
                <a:solidFill>
                  <a:srgbClr val="993300"/>
                </a:solidFill>
                <a:latin typeface="Times New Roman" pitchFamily="18" charset="0"/>
                <a:cs typeface="Times New Roman" pitchFamily="18" charset="0"/>
              </a:rPr>
              <a:t>“Seventy time seven” is essentially an unlimited number of times.</a:t>
            </a:r>
          </a:p>
          <a:p>
            <a:r>
              <a:rPr lang="en-US" b="1" dirty="0" smtClean="0">
                <a:solidFill>
                  <a:srgbClr val="993300"/>
                </a:solidFill>
                <a:latin typeface="Times New Roman" pitchFamily="18" charset="0"/>
                <a:cs typeface="Times New Roman" pitchFamily="18" charset="0"/>
              </a:rPr>
              <a:t>One talent = ~6,000-10,000 </a:t>
            </a:r>
            <a:r>
              <a:rPr lang="en-US" b="1" dirty="0" err="1" smtClean="0">
                <a:solidFill>
                  <a:srgbClr val="993300"/>
                </a:solidFill>
                <a:latin typeface="Times New Roman" pitchFamily="18" charset="0"/>
                <a:cs typeface="Times New Roman" pitchFamily="18" charset="0"/>
              </a:rPr>
              <a:t>denarii</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00416011"/>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00600"/>
          </a:xfrm>
        </p:spPr>
        <p:txBody>
          <a:bodyPr>
            <a:normAutofit/>
          </a:bodyPr>
          <a:lstStyle/>
          <a:p>
            <a:pPr marL="0" indent="0">
              <a:buNone/>
            </a:pPr>
            <a:r>
              <a:rPr lang="en-US" sz="3600" b="1" dirty="0">
                <a:solidFill>
                  <a:srgbClr val="993300"/>
                </a:solidFill>
                <a:latin typeface="Times New Roman" pitchFamily="18" charset="0"/>
                <a:cs typeface="Times New Roman" pitchFamily="18" charset="0"/>
              </a:rPr>
              <a:t>The Parable of the Unforgiving Servant</a:t>
            </a:r>
          </a:p>
          <a:p>
            <a:r>
              <a:rPr lang="en-US" b="1" dirty="0" smtClean="0">
                <a:solidFill>
                  <a:srgbClr val="993300"/>
                </a:solidFill>
                <a:latin typeface="Times New Roman" pitchFamily="18" charset="0"/>
                <a:cs typeface="Times New Roman" pitchFamily="18" charset="0"/>
              </a:rPr>
              <a:t>“Seventy time seven” is essentially an unlimited number of times.</a:t>
            </a:r>
          </a:p>
          <a:p>
            <a:r>
              <a:rPr lang="en-US" b="1" dirty="0" smtClean="0">
                <a:solidFill>
                  <a:srgbClr val="993300"/>
                </a:solidFill>
                <a:latin typeface="Times New Roman" pitchFamily="18" charset="0"/>
                <a:cs typeface="Times New Roman" pitchFamily="18" charset="0"/>
              </a:rPr>
              <a:t>One talent = ~6,000-10,000 denarii</a:t>
            </a:r>
          </a:p>
          <a:p>
            <a:r>
              <a:rPr lang="en-US" b="1" dirty="0" smtClean="0">
                <a:solidFill>
                  <a:srgbClr val="993300"/>
                </a:solidFill>
                <a:latin typeface="Times New Roman" pitchFamily="18" charset="0"/>
                <a:cs typeface="Times New Roman" pitchFamily="18" charset="0"/>
              </a:rPr>
              <a:t>1 denarius = 1 days pay</a:t>
            </a:r>
            <a:r>
              <a:rPr lang="en-US" b="1" dirty="0" smtClean="0">
                <a:solidFill>
                  <a:srgbClr val="993300"/>
                </a:solidFill>
                <a:latin typeface="Times New Roman" pitchFamily="18" charset="0"/>
                <a:cs typeface="Times New Roman" pitchFamily="18" charset="0"/>
              </a:rPr>
              <a:t>.</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00416011"/>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00600"/>
          </a:xfrm>
        </p:spPr>
        <p:txBody>
          <a:bodyPr>
            <a:normAutofit/>
          </a:bodyPr>
          <a:lstStyle/>
          <a:p>
            <a:pPr marL="0" indent="0">
              <a:buNone/>
            </a:pPr>
            <a:r>
              <a:rPr lang="en-US" sz="3600" b="1" dirty="0">
                <a:solidFill>
                  <a:srgbClr val="993300"/>
                </a:solidFill>
                <a:latin typeface="Times New Roman" pitchFamily="18" charset="0"/>
                <a:cs typeface="Times New Roman" pitchFamily="18" charset="0"/>
              </a:rPr>
              <a:t>The Parable of the Unforgiving Servant</a:t>
            </a:r>
          </a:p>
          <a:p>
            <a:r>
              <a:rPr lang="en-US" b="1" dirty="0" smtClean="0">
                <a:solidFill>
                  <a:srgbClr val="993300"/>
                </a:solidFill>
                <a:latin typeface="Times New Roman" pitchFamily="18" charset="0"/>
                <a:cs typeface="Times New Roman" pitchFamily="18" charset="0"/>
              </a:rPr>
              <a:t>“Seventy time seven” is essentially an unlimited number of times.</a:t>
            </a:r>
          </a:p>
          <a:p>
            <a:r>
              <a:rPr lang="en-US" b="1" dirty="0" smtClean="0">
                <a:solidFill>
                  <a:srgbClr val="993300"/>
                </a:solidFill>
                <a:latin typeface="Times New Roman" pitchFamily="18" charset="0"/>
                <a:cs typeface="Times New Roman" pitchFamily="18" charset="0"/>
              </a:rPr>
              <a:t>One talent = ~6,000-10,000 denarii</a:t>
            </a:r>
          </a:p>
          <a:p>
            <a:r>
              <a:rPr lang="en-US" b="1" dirty="0" smtClean="0">
                <a:solidFill>
                  <a:srgbClr val="993300"/>
                </a:solidFill>
                <a:latin typeface="Times New Roman" pitchFamily="18" charset="0"/>
                <a:cs typeface="Times New Roman" pitchFamily="18" charset="0"/>
              </a:rPr>
              <a:t>1 denarius = 1 days pay.</a:t>
            </a:r>
          </a:p>
          <a:p>
            <a:r>
              <a:rPr lang="en-US" b="1" dirty="0" smtClean="0">
                <a:solidFill>
                  <a:srgbClr val="993300"/>
                </a:solidFill>
                <a:latin typeface="Times New Roman" pitchFamily="18" charset="0"/>
                <a:cs typeface="Times New Roman" pitchFamily="18" charset="0"/>
              </a:rPr>
              <a:t>The servant owed roughly, in today’s market $142,182,934,400</a:t>
            </a:r>
            <a:r>
              <a:rPr lang="en-US" b="1" dirty="0" smtClean="0">
                <a:solidFill>
                  <a:srgbClr val="993300"/>
                </a:solidFill>
                <a:latin typeface="Times New Roman" pitchFamily="18" charset="0"/>
                <a:cs typeface="Times New Roman" pitchFamily="18" charset="0"/>
              </a:rPr>
              <a:t>!</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00416011"/>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00600"/>
          </a:xfrm>
        </p:spPr>
        <p:txBody>
          <a:bodyPr>
            <a:normAutofit lnSpcReduction="10000"/>
          </a:bodyPr>
          <a:lstStyle/>
          <a:p>
            <a:pPr marL="0" indent="0">
              <a:buNone/>
            </a:pPr>
            <a:r>
              <a:rPr lang="en-US" sz="3600" b="1" dirty="0">
                <a:solidFill>
                  <a:srgbClr val="993300"/>
                </a:solidFill>
                <a:latin typeface="Times New Roman" pitchFamily="18" charset="0"/>
                <a:cs typeface="Times New Roman" pitchFamily="18" charset="0"/>
              </a:rPr>
              <a:t>The Parable of the Unforgiving Servant</a:t>
            </a:r>
          </a:p>
          <a:p>
            <a:r>
              <a:rPr lang="en-US" b="1" dirty="0" smtClean="0">
                <a:solidFill>
                  <a:srgbClr val="993300"/>
                </a:solidFill>
                <a:latin typeface="Times New Roman" pitchFamily="18" charset="0"/>
                <a:cs typeface="Times New Roman" pitchFamily="18" charset="0"/>
              </a:rPr>
              <a:t>“Seventy time seven” is essentially an unlimited number of times.</a:t>
            </a:r>
          </a:p>
          <a:p>
            <a:r>
              <a:rPr lang="en-US" b="1" dirty="0" smtClean="0">
                <a:solidFill>
                  <a:srgbClr val="993300"/>
                </a:solidFill>
                <a:latin typeface="Times New Roman" pitchFamily="18" charset="0"/>
                <a:cs typeface="Times New Roman" pitchFamily="18" charset="0"/>
              </a:rPr>
              <a:t>One talent = ~6,000-10,000 denarii</a:t>
            </a:r>
          </a:p>
          <a:p>
            <a:r>
              <a:rPr lang="en-US" b="1" dirty="0" smtClean="0">
                <a:solidFill>
                  <a:srgbClr val="993300"/>
                </a:solidFill>
                <a:latin typeface="Times New Roman" pitchFamily="18" charset="0"/>
                <a:cs typeface="Times New Roman" pitchFamily="18" charset="0"/>
              </a:rPr>
              <a:t>1 denarius = 1 days pay.</a:t>
            </a:r>
          </a:p>
          <a:p>
            <a:r>
              <a:rPr lang="en-US" b="1" dirty="0" smtClean="0">
                <a:solidFill>
                  <a:srgbClr val="993300"/>
                </a:solidFill>
                <a:latin typeface="Times New Roman" pitchFamily="18" charset="0"/>
                <a:cs typeface="Times New Roman" pitchFamily="18" charset="0"/>
              </a:rPr>
              <a:t>The servant owed roughly, in today’s market $142,182,934,400!</a:t>
            </a:r>
          </a:p>
          <a:p>
            <a:r>
              <a:rPr lang="en-US" b="1" dirty="0" smtClean="0">
                <a:solidFill>
                  <a:srgbClr val="993300"/>
                </a:solidFill>
                <a:latin typeface="Times New Roman" pitchFamily="18" charset="0"/>
                <a:cs typeface="Times New Roman" pitchFamily="18" charset="0"/>
              </a:rPr>
              <a:t>There was no chance that he could ever repay that amount!</a:t>
            </a:r>
          </a:p>
        </p:txBody>
      </p:sp>
    </p:spTree>
    <p:extLst>
      <p:ext uri="{BB962C8B-B14F-4D97-AF65-F5344CB8AC3E}">
        <p14:creationId xmlns="" xmlns:p14="http://schemas.microsoft.com/office/powerpoint/2010/main" val="100416011"/>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b="1" dirty="0" smtClean="0">
                <a:solidFill>
                  <a:srgbClr val="993300"/>
                </a:solidFill>
                <a:latin typeface="Times New Roman" panose="02020603050405020304" pitchFamily="18" charset="0"/>
                <a:cs typeface="Times New Roman" panose="02020603050405020304" pitchFamily="18" charset="0"/>
              </a:rPr>
              <a:t>Our concluding verse:</a:t>
            </a:r>
          </a:p>
          <a:p>
            <a:pPr marL="400050" lvl="1" indent="0">
              <a:buNone/>
            </a:pPr>
            <a:r>
              <a:rPr lang="en-US" sz="3200" b="1" smtClean="0">
                <a:solidFill>
                  <a:srgbClr val="993300"/>
                </a:solidFill>
                <a:latin typeface="Times New Roman" panose="02020603050405020304" pitchFamily="18" charset="0"/>
                <a:cs typeface="Times New Roman" panose="02020603050405020304" pitchFamily="18" charset="0"/>
              </a:rPr>
              <a:t>“Now </a:t>
            </a:r>
            <a:r>
              <a:rPr lang="en-US" sz="3200" b="1" dirty="0">
                <a:solidFill>
                  <a:srgbClr val="993300"/>
                </a:solidFill>
                <a:latin typeface="Times New Roman" panose="02020603050405020304" pitchFamily="18" charset="0"/>
                <a:cs typeface="Times New Roman" panose="02020603050405020304" pitchFamily="18" charset="0"/>
              </a:rPr>
              <a:t>it came to pass, when Jesus had finished these sayings, that He departed from Galilee and came to the region of Judea beyond the </a:t>
            </a:r>
            <a:r>
              <a:rPr lang="en-US" sz="3200" b="1" smtClean="0">
                <a:solidFill>
                  <a:srgbClr val="993300"/>
                </a:solidFill>
                <a:latin typeface="Times New Roman" panose="02020603050405020304" pitchFamily="18" charset="0"/>
                <a:cs typeface="Times New Roman" panose="02020603050405020304" pitchFamily="18" charset="0"/>
              </a:rPr>
              <a:t>Jordan.”</a:t>
            </a:r>
            <a:endParaRPr lang="en-US" sz="3200" b="1" dirty="0" smtClean="0">
              <a:solidFill>
                <a:srgbClr val="993300"/>
              </a:solidFill>
              <a:latin typeface="Times New Roman" panose="02020603050405020304" pitchFamily="18" charset="0"/>
              <a:cs typeface="Times New Roman" panose="02020603050405020304" pitchFamily="18" charset="0"/>
            </a:endParaRPr>
          </a:p>
          <a:p>
            <a:pPr marL="400050" lvl="1" indent="0" algn="r">
              <a:buNone/>
            </a:pPr>
            <a:r>
              <a:rPr lang="en-US" sz="2400" b="1" dirty="0" smtClean="0">
                <a:solidFill>
                  <a:srgbClr val="993300"/>
                </a:solidFill>
                <a:latin typeface="Times New Roman" panose="02020603050405020304" pitchFamily="18" charset="0"/>
                <a:cs typeface="Times New Roman" panose="02020603050405020304" pitchFamily="18" charset="0"/>
              </a:rPr>
              <a:t>Matthew 19:1</a:t>
            </a:r>
          </a:p>
        </p:txBody>
      </p:sp>
    </p:spTree>
    <p:extLst>
      <p:ext uri="{BB962C8B-B14F-4D97-AF65-F5344CB8AC3E}">
        <p14:creationId xmlns="" xmlns:p14="http://schemas.microsoft.com/office/powerpoint/2010/main" val="775736795"/>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marL="0" indent="0">
              <a:buNone/>
            </a:pPr>
            <a:r>
              <a:rPr lang="en-US" b="1" dirty="0" smtClean="0">
                <a:solidFill>
                  <a:srgbClr val="993300"/>
                </a:solidFill>
                <a:latin typeface="Times New Roman" pitchFamily="18" charset="0"/>
                <a:cs typeface="Times New Roman" pitchFamily="18" charset="0"/>
              </a:rPr>
              <a:t>Next Week:</a:t>
            </a:r>
          </a:p>
          <a:p>
            <a:pPr marL="0" indent="0">
              <a:buNone/>
            </a:pPr>
            <a:endParaRPr lang="en-US" b="1" dirty="0" smtClean="0">
              <a:solidFill>
                <a:srgbClr val="993300"/>
              </a:solidFill>
              <a:latin typeface="Times New Roman" pitchFamily="18" charset="0"/>
              <a:cs typeface="Times New Roman" pitchFamily="18" charset="0"/>
            </a:endParaRPr>
          </a:p>
          <a:p>
            <a:pPr algn="ctr">
              <a:buNone/>
            </a:pPr>
            <a:r>
              <a:rPr lang="en-US" sz="4800" b="1" dirty="0" smtClean="0">
                <a:solidFill>
                  <a:srgbClr val="993300"/>
                </a:solidFill>
                <a:latin typeface="Times New Roman" pitchFamily="18" charset="0"/>
                <a:cs typeface="Times New Roman" pitchFamily="18" charset="0"/>
              </a:rPr>
              <a:t>The Olivet Discourse</a:t>
            </a:r>
            <a:endParaRPr lang="en-US" sz="4800" b="1" dirty="0">
              <a:solidFill>
                <a:srgbClr val="993300"/>
              </a:solidFill>
              <a:latin typeface="Times New Roman" pitchFamily="18" charset="0"/>
              <a:cs typeface="Times New Roman" pitchFamily="18" charset="0"/>
            </a:endParaRPr>
          </a:p>
          <a:p>
            <a:pPr marL="0" indent="0" algn="ctr">
              <a:buNone/>
            </a:pPr>
            <a:r>
              <a:rPr lang="en-US" sz="3600" b="1" dirty="0" smtClean="0">
                <a:solidFill>
                  <a:srgbClr val="993300"/>
                </a:solidFill>
                <a:latin typeface="Times New Roman" pitchFamily="18" charset="0"/>
                <a:cs typeface="Times New Roman" pitchFamily="18" charset="0"/>
              </a:rPr>
              <a:t>(</a:t>
            </a:r>
            <a:r>
              <a:rPr lang="en-US" sz="3600" b="1" smtClean="0">
                <a:solidFill>
                  <a:srgbClr val="993300"/>
                </a:solidFill>
                <a:latin typeface="Times New Roman" pitchFamily="18" charset="0"/>
                <a:cs typeface="Times New Roman" pitchFamily="18" charset="0"/>
              </a:rPr>
              <a:t>Chapters </a:t>
            </a:r>
            <a:r>
              <a:rPr lang="en-US" sz="3600" b="1" smtClean="0">
                <a:solidFill>
                  <a:srgbClr val="993300"/>
                </a:solidFill>
                <a:latin typeface="Times New Roman" pitchFamily="18" charset="0"/>
                <a:cs typeface="Times New Roman" pitchFamily="18" charset="0"/>
              </a:rPr>
              <a:t>19-24)</a:t>
            </a:r>
            <a:endParaRPr lang="en-US" sz="3600" b="1" dirty="0" smtClean="0">
              <a:solidFill>
                <a:srgbClr val="993300"/>
              </a:solidFill>
              <a:latin typeface="Times New Roman" pitchFamily="18" charset="0"/>
              <a:cs typeface="Times New Roman" pitchFamily="18" charset="0"/>
            </a:endParaRPr>
          </a:p>
          <a:p>
            <a:pPr marL="0" indent="0">
              <a:buNone/>
            </a:pPr>
            <a:endParaRPr lang="en-US" b="1" dirty="0" smtClean="0">
              <a:solidFill>
                <a:srgbClr val="993300"/>
              </a:solidFill>
              <a:latin typeface="Times New Roman" pitchFamily="18" charset="0"/>
              <a:cs typeface="Times New Roman" pitchFamily="18" charset="0"/>
            </a:endParaRPr>
          </a:p>
          <a:p>
            <a:pPr marL="0" indent="0">
              <a:buNone/>
            </a:pP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382000" cy="4724400"/>
          </a:xfrm>
        </p:spPr>
        <p:txBody>
          <a:bodyPr>
            <a:normAutofit/>
          </a:bodyPr>
          <a:lstStyle/>
          <a:p>
            <a:pPr marL="0" indent="0">
              <a:buNone/>
            </a:pPr>
            <a:r>
              <a:rPr lang="en-US" b="1" dirty="0" smtClean="0">
                <a:solidFill>
                  <a:srgbClr val="993300"/>
                </a:solidFill>
                <a:latin typeface="Times New Roman" pitchFamily="18" charset="0"/>
                <a:cs typeface="Times New Roman" pitchFamily="18" charset="0"/>
              </a:rPr>
              <a:t>This section is crammed with material that is not entirely unified by any specific theme.</a:t>
            </a:r>
          </a:p>
          <a:p>
            <a:r>
              <a:rPr lang="en-US" b="1" dirty="0" smtClean="0">
                <a:solidFill>
                  <a:srgbClr val="993300"/>
                </a:solidFill>
                <a:latin typeface="Times New Roman" pitchFamily="18" charset="0"/>
                <a:cs typeface="Times New Roman" pitchFamily="18" charset="0"/>
              </a:rPr>
              <a:t>The Death of John the Baptist (14:1-12)</a:t>
            </a:r>
          </a:p>
          <a:p>
            <a:r>
              <a:rPr lang="en-US" b="1" dirty="0" smtClean="0">
                <a:solidFill>
                  <a:srgbClr val="993300"/>
                </a:solidFill>
                <a:latin typeface="Times New Roman" pitchFamily="18" charset="0"/>
                <a:cs typeface="Times New Roman" pitchFamily="18" charset="0"/>
              </a:rPr>
              <a:t>The Feeding of the Five Thousand (14:13-21)</a:t>
            </a:r>
          </a:p>
          <a:p>
            <a:r>
              <a:rPr lang="en-US" b="1" dirty="0" smtClean="0">
                <a:solidFill>
                  <a:srgbClr val="993300"/>
                </a:solidFill>
                <a:latin typeface="Times New Roman" pitchFamily="18" charset="0"/>
                <a:cs typeface="Times New Roman" pitchFamily="18" charset="0"/>
              </a:rPr>
              <a:t>Jesus Walking on the Water (14:22-36)</a:t>
            </a:r>
          </a:p>
          <a:p>
            <a:r>
              <a:rPr lang="en-US" b="1" dirty="0" smtClean="0">
                <a:solidFill>
                  <a:srgbClr val="993300"/>
                </a:solidFill>
                <a:latin typeface="Times New Roman" pitchFamily="18" charset="0"/>
                <a:cs typeface="Times New Roman" pitchFamily="18" charset="0"/>
              </a:rPr>
              <a:t>Debate about Tradition (15:1-20)</a:t>
            </a:r>
          </a:p>
          <a:p>
            <a:r>
              <a:rPr lang="en-US" b="1" dirty="0" smtClean="0">
                <a:solidFill>
                  <a:srgbClr val="993300"/>
                </a:solidFill>
                <a:latin typeface="Times New Roman" pitchFamily="18" charset="0"/>
                <a:cs typeface="Times New Roman" pitchFamily="18" charset="0"/>
              </a:rPr>
              <a:t>The Canaanite Woman &amp; Healings </a:t>
            </a:r>
            <a:r>
              <a:rPr lang="en-US" sz="3000" b="1" dirty="0" smtClean="0">
                <a:solidFill>
                  <a:srgbClr val="993300"/>
                </a:solidFill>
                <a:latin typeface="Times New Roman" pitchFamily="18" charset="0"/>
                <a:cs typeface="Times New Roman" pitchFamily="18" charset="0"/>
              </a:rPr>
              <a:t>(15:21-31)</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382000" cy="4724400"/>
          </a:xfrm>
        </p:spPr>
        <p:txBody>
          <a:bodyPr>
            <a:normAutofit/>
          </a:bodyPr>
          <a:lstStyle/>
          <a:p>
            <a:pPr marL="0" indent="0">
              <a:buNone/>
            </a:pPr>
            <a:r>
              <a:rPr lang="en-US" b="1" dirty="0" smtClean="0">
                <a:solidFill>
                  <a:srgbClr val="993300"/>
                </a:solidFill>
                <a:latin typeface="Times New Roman" pitchFamily="18" charset="0"/>
                <a:cs typeface="Times New Roman" pitchFamily="18" charset="0"/>
              </a:rPr>
              <a:t>This section is crammed with material that is not entirely unified by any specific theme.</a:t>
            </a:r>
          </a:p>
          <a:p>
            <a:r>
              <a:rPr lang="en-US" b="1" dirty="0" smtClean="0">
                <a:solidFill>
                  <a:srgbClr val="993300"/>
                </a:solidFill>
                <a:latin typeface="Times New Roman" pitchFamily="18" charset="0"/>
                <a:cs typeface="Times New Roman" pitchFamily="18" charset="0"/>
              </a:rPr>
              <a:t>The Death of John the Baptist (14:1-12)</a:t>
            </a:r>
          </a:p>
          <a:p>
            <a:r>
              <a:rPr lang="en-US" b="1" dirty="0" smtClean="0">
                <a:solidFill>
                  <a:srgbClr val="993300"/>
                </a:solidFill>
                <a:latin typeface="Times New Roman" pitchFamily="18" charset="0"/>
                <a:cs typeface="Times New Roman" pitchFamily="18" charset="0"/>
              </a:rPr>
              <a:t>The Feeding of the Five Thousand (14:13-21)</a:t>
            </a:r>
          </a:p>
          <a:p>
            <a:r>
              <a:rPr lang="en-US" b="1" dirty="0" smtClean="0">
                <a:solidFill>
                  <a:srgbClr val="993300"/>
                </a:solidFill>
                <a:latin typeface="Times New Roman" pitchFamily="18" charset="0"/>
                <a:cs typeface="Times New Roman" pitchFamily="18" charset="0"/>
              </a:rPr>
              <a:t>Jesus Walking on the Water (14:22-36)</a:t>
            </a:r>
          </a:p>
          <a:p>
            <a:r>
              <a:rPr lang="en-US" b="1" dirty="0" smtClean="0">
                <a:solidFill>
                  <a:srgbClr val="993300"/>
                </a:solidFill>
                <a:latin typeface="Times New Roman" pitchFamily="18" charset="0"/>
                <a:cs typeface="Times New Roman" pitchFamily="18" charset="0"/>
              </a:rPr>
              <a:t>Debate about Tradition (15:1-20)</a:t>
            </a:r>
          </a:p>
          <a:p>
            <a:r>
              <a:rPr lang="en-US" b="1" dirty="0" smtClean="0">
                <a:solidFill>
                  <a:srgbClr val="993300"/>
                </a:solidFill>
                <a:latin typeface="Times New Roman" pitchFamily="18" charset="0"/>
                <a:cs typeface="Times New Roman" pitchFamily="18" charset="0"/>
              </a:rPr>
              <a:t>The Canaanite Woman &amp; Healings </a:t>
            </a:r>
            <a:r>
              <a:rPr lang="en-US" sz="3000" b="1" dirty="0" smtClean="0">
                <a:solidFill>
                  <a:srgbClr val="993300"/>
                </a:solidFill>
                <a:latin typeface="Times New Roman" pitchFamily="18" charset="0"/>
                <a:cs typeface="Times New Roman" pitchFamily="18" charset="0"/>
              </a:rPr>
              <a:t>(15:21-31)</a:t>
            </a:r>
          </a:p>
          <a:p>
            <a:r>
              <a:rPr lang="en-US" b="1" dirty="0" smtClean="0">
                <a:solidFill>
                  <a:srgbClr val="993300"/>
                </a:solidFill>
                <a:latin typeface="Times New Roman" pitchFamily="18" charset="0"/>
                <a:cs typeface="Times New Roman" pitchFamily="18" charset="0"/>
              </a:rPr>
              <a:t>The Feeding of the Four Thousand </a:t>
            </a:r>
            <a:r>
              <a:rPr lang="en-US" sz="3000" b="1" dirty="0" smtClean="0">
                <a:solidFill>
                  <a:srgbClr val="993300"/>
                </a:solidFill>
                <a:latin typeface="Times New Roman" pitchFamily="18" charset="0"/>
                <a:cs typeface="Times New Roman" pitchFamily="18" charset="0"/>
              </a:rPr>
              <a:t>(15:32-39)</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r>
              <a:rPr lang="en-US" b="1" dirty="0" smtClean="0">
                <a:solidFill>
                  <a:srgbClr val="993300"/>
                </a:solidFill>
                <a:latin typeface="Times New Roman" pitchFamily="18" charset="0"/>
                <a:cs typeface="Times New Roman" pitchFamily="18" charset="0"/>
              </a:rPr>
              <a:t>The Pharisees and Sadducees (16:1-12)</a:t>
            </a:r>
          </a:p>
          <a:p>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0308843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r>
              <a:rPr lang="en-US" b="1" dirty="0" smtClean="0">
                <a:solidFill>
                  <a:srgbClr val="993300"/>
                </a:solidFill>
                <a:latin typeface="Times New Roman" pitchFamily="18" charset="0"/>
                <a:cs typeface="Times New Roman" pitchFamily="18" charset="0"/>
              </a:rPr>
              <a:t>The Pharisees and Sadducees (16:1-12)</a:t>
            </a:r>
          </a:p>
          <a:p>
            <a:r>
              <a:rPr lang="en-US" b="1" dirty="0" smtClean="0">
                <a:solidFill>
                  <a:srgbClr val="993300"/>
                </a:solidFill>
                <a:latin typeface="Times New Roman" pitchFamily="18" charset="0"/>
                <a:cs typeface="Times New Roman" pitchFamily="18" charset="0"/>
              </a:rPr>
              <a:t>The Caesarea-Philippi Confession &amp;      First Passion Prediction (16:13-28)</a:t>
            </a:r>
          </a:p>
        </p:txBody>
      </p:sp>
    </p:spTree>
    <p:extLst>
      <p:ext uri="{BB962C8B-B14F-4D97-AF65-F5344CB8AC3E}">
        <p14:creationId xmlns="" xmlns:p14="http://schemas.microsoft.com/office/powerpoint/2010/main" val="10308843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r>
              <a:rPr lang="en-US" b="1" dirty="0" smtClean="0">
                <a:solidFill>
                  <a:srgbClr val="993300"/>
                </a:solidFill>
                <a:latin typeface="Times New Roman" pitchFamily="18" charset="0"/>
                <a:cs typeface="Times New Roman" pitchFamily="18" charset="0"/>
              </a:rPr>
              <a:t>The Pharisees and Sadducees (16:1-12)</a:t>
            </a:r>
          </a:p>
          <a:p>
            <a:r>
              <a:rPr lang="en-US" b="1" dirty="0" smtClean="0">
                <a:solidFill>
                  <a:srgbClr val="993300"/>
                </a:solidFill>
                <a:latin typeface="Times New Roman" pitchFamily="18" charset="0"/>
                <a:cs typeface="Times New Roman" pitchFamily="18" charset="0"/>
              </a:rPr>
              <a:t>The Caesarea-Philippi Confession &amp;      First Passion Prediction (16:13-28)</a:t>
            </a:r>
          </a:p>
          <a:p>
            <a:r>
              <a:rPr lang="en-US" b="1" dirty="0" smtClean="0">
                <a:solidFill>
                  <a:srgbClr val="993300"/>
                </a:solidFill>
                <a:latin typeface="Times New Roman" pitchFamily="18" charset="0"/>
                <a:cs typeface="Times New Roman" pitchFamily="18" charset="0"/>
              </a:rPr>
              <a:t>The Transfiguration (17:1-13)</a:t>
            </a:r>
          </a:p>
        </p:txBody>
      </p:sp>
    </p:spTree>
    <p:extLst>
      <p:ext uri="{BB962C8B-B14F-4D97-AF65-F5344CB8AC3E}">
        <p14:creationId xmlns="" xmlns:p14="http://schemas.microsoft.com/office/powerpoint/2010/main" val="10308843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r>
              <a:rPr lang="en-US" b="1" dirty="0" smtClean="0">
                <a:solidFill>
                  <a:srgbClr val="993300"/>
                </a:solidFill>
                <a:latin typeface="Times New Roman" pitchFamily="18" charset="0"/>
                <a:cs typeface="Times New Roman" pitchFamily="18" charset="0"/>
              </a:rPr>
              <a:t>The Pharisees and Sadducees (16:1-12)</a:t>
            </a:r>
          </a:p>
          <a:p>
            <a:r>
              <a:rPr lang="en-US" b="1" dirty="0" smtClean="0">
                <a:solidFill>
                  <a:srgbClr val="993300"/>
                </a:solidFill>
                <a:latin typeface="Times New Roman" pitchFamily="18" charset="0"/>
                <a:cs typeface="Times New Roman" pitchFamily="18" charset="0"/>
              </a:rPr>
              <a:t>The Caesarea-Philippi Confession &amp;      First Passion Prediction (16:13-28)</a:t>
            </a:r>
          </a:p>
          <a:p>
            <a:r>
              <a:rPr lang="en-US" b="1" dirty="0" smtClean="0">
                <a:solidFill>
                  <a:srgbClr val="993300"/>
                </a:solidFill>
                <a:latin typeface="Times New Roman" pitchFamily="18" charset="0"/>
                <a:cs typeface="Times New Roman" pitchFamily="18" charset="0"/>
              </a:rPr>
              <a:t>The Transfiguration (17:1-13)</a:t>
            </a:r>
          </a:p>
          <a:p>
            <a:r>
              <a:rPr lang="en-US" b="1" dirty="0" smtClean="0">
                <a:solidFill>
                  <a:srgbClr val="993300"/>
                </a:solidFill>
                <a:latin typeface="Times New Roman" pitchFamily="18" charset="0"/>
                <a:cs typeface="Times New Roman" pitchFamily="18" charset="0"/>
              </a:rPr>
              <a:t>The Faithless Disciples (17:14-20)</a:t>
            </a:r>
          </a:p>
          <a:p>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0308843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r>
              <a:rPr lang="en-US" b="1" dirty="0" smtClean="0">
                <a:solidFill>
                  <a:srgbClr val="993300"/>
                </a:solidFill>
                <a:latin typeface="Times New Roman" pitchFamily="18" charset="0"/>
                <a:cs typeface="Times New Roman" pitchFamily="18" charset="0"/>
              </a:rPr>
              <a:t>The Pharisees and Sadducees (16:1-12)</a:t>
            </a:r>
          </a:p>
          <a:p>
            <a:r>
              <a:rPr lang="en-US" b="1" dirty="0" smtClean="0">
                <a:solidFill>
                  <a:srgbClr val="993300"/>
                </a:solidFill>
                <a:latin typeface="Times New Roman" pitchFamily="18" charset="0"/>
                <a:cs typeface="Times New Roman" pitchFamily="18" charset="0"/>
              </a:rPr>
              <a:t>The Caesarea-Philippi Confession &amp;      First Passion Prediction (16:13-28)</a:t>
            </a:r>
          </a:p>
          <a:p>
            <a:r>
              <a:rPr lang="en-US" b="1" dirty="0" smtClean="0">
                <a:solidFill>
                  <a:srgbClr val="993300"/>
                </a:solidFill>
                <a:latin typeface="Times New Roman" pitchFamily="18" charset="0"/>
                <a:cs typeface="Times New Roman" pitchFamily="18" charset="0"/>
              </a:rPr>
              <a:t>The Transfiguration (17:1-13)</a:t>
            </a:r>
          </a:p>
          <a:p>
            <a:r>
              <a:rPr lang="en-US" b="1" dirty="0" smtClean="0">
                <a:solidFill>
                  <a:srgbClr val="993300"/>
                </a:solidFill>
                <a:latin typeface="Times New Roman" pitchFamily="18" charset="0"/>
                <a:cs typeface="Times New Roman" pitchFamily="18" charset="0"/>
              </a:rPr>
              <a:t>The Faithless Disciples (17:14-20)</a:t>
            </a:r>
          </a:p>
          <a:p>
            <a:r>
              <a:rPr lang="en-US" b="1" dirty="0" smtClean="0">
                <a:solidFill>
                  <a:srgbClr val="993300"/>
                </a:solidFill>
                <a:latin typeface="Times New Roman" pitchFamily="18" charset="0"/>
                <a:cs typeface="Times New Roman" pitchFamily="18" charset="0"/>
              </a:rPr>
              <a:t>The Second Passion Prediction &amp;              the </a:t>
            </a:r>
            <a:r>
              <a:rPr lang="en-US" b="1" smtClean="0">
                <a:solidFill>
                  <a:srgbClr val="993300"/>
                </a:solidFill>
                <a:latin typeface="Times New Roman" pitchFamily="18" charset="0"/>
                <a:cs typeface="Times New Roman" pitchFamily="18" charset="0"/>
              </a:rPr>
              <a:t>Temple Tax (17:21-27)</a:t>
            </a:r>
            <a:endParaRPr lang="en-US" b="1" dirty="0" smtClean="0">
              <a:solidFill>
                <a:srgbClr val="993300"/>
              </a:solidFill>
              <a:latin typeface="Times New Roman" pitchFamily="18" charset="0"/>
              <a:cs typeface="Times New Roman" pitchFamily="18" charset="0"/>
            </a:endParaRPr>
          </a:p>
          <a:p>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030884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a:buNone/>
            </a:pPr>
            <a:r>
              <a:rPr lang="en-US" b="1" dirty="0" smtClean="0">
                <a:solidFill>
                  <a:srgbClr val="993300"/>
                </a:solidFill>
                <a:latin typeface="Times New Roman" pitchFamily="18" charset="0"/>
                <a:cs typeface="Times New Roman" pitchFamily="18" charset="0"/>
              </a:rPr>
              <a:t>Week 1—July 16</a:t>
            </a:r>
            <a:r>
              <a:rPr lang="en-US" b="1" baseline="30000" dirty="0" smtClean="0">
                <a:solidFill>
                  <a:srgbClr val="993300"/>
                </a:solidFill>
                <a:latin typeface="Times New Roman" pitchFamily="18" charset="0"/>
                <a:cs typeface="Times New Roman" pitchFamily="18" charset="0"/>
              </a:rPr>
              <a:t>th</a:t>
            </a:r>
            <a:r>
              <a:rPr lang="en-US" b="1" dirty="0" smtClean="0">
                <a:solidFill>
                  <a:srgbClr val="993300"/>
                </a:solidFill>
                <a:latin typeface="Times New Roman" pitchFamily="18" charset="0"/>
                <a:cs typeface="Times New Roman" pitchFamily="18" charset="0"/>
              </a:rPr>
              <a:t>: Introduction</a:t>
            </a:r>
          </a:p>
          <a:p>
            <a:pPr>
              <a:buNone/>
            </a:pPr>
            <a:r>
              <a:rPr lang="en-US" b="1" dirty="0" smtClean="0">
                <a:solidFill>
                  <a:srgbClr val="993300"/>
                </a:solidFill>
                <a:latin typeface="Times New Roman" pitchFamily="18" charset="0"/>
                <a:cs typeface="Times New Roman" pitchFamily="18" charset="0"/>
              </a:rPr>
              <a:t>Week 2—July 23</a:t>
            </a:r>
            <a:r>
              <a:rPr lang="en-US" b="1" baseline="30000" dirty="0" smtClean="0">
                <a:solidFill>
                  <a:srgbClr val="993300"/>
                </a:solidFill>
                <a:latin typeface="Times New Roman" pitchFamily="18" charset="0"/>
                <a:cs typeface="Times New Roman" pitchFamily="18" charset="0"/>
              </a:rPr>
              <a:t>rd</a:t>
            </a:r>
            <a:r>
              <a:rPr lang="en-US" b="1" dirty="0" smtClean="0">
                <a:solidFill>
                  <a:srgbClr val="993300"/>
                </a:solidFill>
                <a:latin typeface="Times New Roman" pitchFamily="18" charset="0"/>
                <a:cs typeface="Times New Roman" pitchFamily="18" charset="0"/>
              </a:rPr>
              <a:t>: The Infancy Narrative</a:t>
            </a:r>
          </a:p>
          <a:p>
            <a:pPr>
              <a:buNone/>
            </a:pPr>
            <a:r>
              <a:rPr lang="en-US" b="1" dirty="0" smtClean="0">
                <a:solidFill>
                  <a:srgbClr val="993300"/>
                </a:solidFill>
                <a:latin typeface="Times New Roman" pitchFamily="18" charset="0"/>
                <a:cs typeface="Times New Roman" pitchFamily="18" charset="0"/>
              </a:rPr>
              <a:t>Week 3—July 30</a:t>
            </a:r>
            <a:r>
              <a:rPr lang="en-US" b="1" baseline="30000" dirty="0" smtClean="0">
                <a:solidFill>
                  <a:srgbClr val="993300"/>
                </a:solidFill>
                <a:latin typeface="Times New Roman" pitchFamily="18" charset="0"/>
                <a:cs typeface="Times New Roman" pitchFamily="18" charset="0"/>
              </a:rPr>
              <a:t>th</a:t>
            </a:r>
            <a:r>
              <a:rPr lang="en-US" b="1" dirty="0" smtClean="0">
                <a:solidFill>
                  <a:srgbClr val="993300"/>
                </a:solidFill>
                <a:latin typeface="Times New Roman" pitchFamily="18" charset="0"/>
                <a:cs typeface="Times New Roman" pitchFamily="18" charset="0"/>
              </a:rPr>
              <a:t>: The Beginning of Jesus’ Ministry and the Sermon on the Mount</a:t>
            </a:r>
          </a:p>
          <a:p>
            <a:pPr>
              <a:buNone/>
            </a:pPr>
            <a:r>
              <a:rPr lang="en-US" b="1" dirty="0" smtClean="0">
                <a:solidFill>
                  <a:srgbClr val="993300"/>
                </a:solidFill>
                <a:latin typeface="Times New Roman" pitchFamily="18" charset="0"/>
                <a:cs typeface="Times New Roman" pitchFamily="18" charset="0"/>
              </a:rPr>
              <a:t>August 6</a:t>
            </a:r>
            <a:r>
              <a:rPr lang="en-US" b="1" baseline="30000" dirty="0" smtClean="0">
                <a:solidFill>
                  <a:srgbClr val="993300"/>
                </a:solidFill>
                <a:latin typeface="Times New Roman" pitchFamily="18" charset="0"/>
                <a:cs typeface="Times New Roman" pitchFamily="18" charset="0"/>
              </a:rPr>
              <a:t>th</a:t>
            </a:r>
            <a:r>
              <a:rPr lang="en-US" b="1" dirty="0" smtClean="0">
                <a:solidFill>
                  <a:srgbClr val="993300"/>
                </a:solidFill>
                <a:latin typeface="Times New Roman" pitchFamily="18" charset="0"/>
                <a:cs typeface="Times New Roman" pitchFamily="18" charset="0"/>
              </a:rPr>
              <a:t>—Feast of the Transfiguration</a:t>
            </a:r>
          </a:p>
          <a:p>
            <a:pPr>
              <a:buNone/>
            </a:pPr>
            <a:r>
              <a:rPr lang="en-US" b="1" dirty="0" smtClean="0">
                <a:solidFill>
                  <a:srgbClr val="993300"/>
                </a:solidFill>
                <a:latin typeface="Times New Roman" pitchFamily="18" charset="0"/>
                <a:cs typeface="Times New Roman" pitchFamily="18" charset="0"/>
              </a:rPr>
              <a:t>Week 4—August 13</a:t>
            </a:r>
            <a:r>
              <a:rPr lang="en-US" b="1" baseline="30000" dirty="0" smtClean="0">
                <a:solidFill>
                  <a:srgbClr val="993300"/>
                </a:solidFill>
                <a:latin typeface="Times New Roman" pitchFamily="18" charset="0"/>
                <a:cs typeface="Times New Roman" pitchFamily="18" charset="0"/>
              </a:rPr>
              <a:t>th</a:t>
            </a:r>
            <a:r>
              <a:rPr lang="en-US" b="1" dirty="0" smtClean="0">
                <a:solidFill>
                  <a:srgbClr val="993300"/>
                </a:solidFill>
                <a:latin typeface="Times New Roman" pitchFamily="18" charset="0"/>
                <a:cs typeface="Times New Roman" pitchFamily="18" charset="0"/>
              </a:rPr>
              <a:t>: </a:t>
            </a:r>
            <a:r>
              <a:rPr lang="en-US" b="1" dirty="0" err="1" smtClean="0">
                <a:solidFill>
                  <a:srgbClr val="993300"/>
                </a:solidFill>
                <a:latin typeface="Times New Roman" pitchFamily="18" charset="0"/>
                <a:cs typeface="Times New Roman" pitchFamily="18" charset="0"/>
              </a:rPr>
              <a:t>Jesus’s</a:t>
            </a:r>
            <a:r>
              <a:rPr lang="en-US" b="1" dirty="0" smtClean="0">
                <a:solidFill>
                  <a:srgbClr val="993300"/>
                </a:solidFill>
                <a:latin typeface="Times New Roman" pitchFamily="18" charset="0"/>
                <a:cs typeface="Times New Roman" pitchFamily="18" charset="0"/>
              </a:rPr>
              <a:t> Miracles and the Missionary Discourse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a:solidFill>
                  <a:srgbClr val="993300"/>
                </a:solidFill>
                <a:latin typeface="Times New Roman" pitchFamily="18" charset="0"/>
                <a:cs typeface="Times New Roman" pitchFamily="18" charset="0"/>
              </a:rPr>
              <a:t>The Death of John the </a:t>
            </a:r>
            <a:r>
              <a:rPr lang="en-US" sz="3600" b="1" dirty="0" smtClean="0">
                <a:solidFill>
                  <a:srgbClr val="993300"/>
                </a:solidFill>
                <a:latin typeface="Times New Roman" pitchFamily="18" charset="0"/>
                <a:cs typeface="Times New Roman" pitchFamily="18" charset="0"/>
              </a:rPr>
              <a:t>Baptist</a:t>
            </a:r>
          </a:p>
          <a:p>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9608959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a:solidFill>
                  <a:srgbClr val="993300"/>
                </a:solidFill>
                <a:latin typeface="Times New Roman" pitchFamily="18" charset="0"/>
                <a:cs typeface="Times New Roman" pitchFamily="18" charset="0"/>
              </a:rPr>
              <a:t>The Death of John the </a:t>
            </a:r>
            <a:r>
              <a:rPr lang="en-US" sz="3600" b="1" dirty="0" smtClean="0">
                <a:solidFill>
                  <a:srgbClr val="993300"/>
                </a:solidFill>
                <a:latin typeface="Times New Roman" pitchFamily="18" charset="0"/>
                <a:cs typeface="Times New Roman" pitchFamily="18" charset="0"/>
              </a:rPr>
              <a:t>Baptist</a:t>
            </a:r>
          </a:p>
          <a:p>
            <a:r>
              <a:rPr lang="en-US" b="1" dirty="0" smtClean="0">
                <a:solidFill>
                  <a:srgbClr val="993300"/>
                </a:solidFill>
                <a:latin typeface="Times New Roman" pitchFamily="18" charset="0"/>
                <a:cs typeface="Times New Roman" pitchFamily="18" charset="0"/>
              </a:rPr>
              <a:t>The Herod mentioned here is Herod Antipas, the son of Herod the Great from Chapter 2.  He was the Tetrarch of Galilee and </a:t>
            </a:r>
            <a:r>
              <a:rPr lang="en-US" b="1" dirty="0" err="1" smtClean="0">
                <a:solidFill>
                  <a:srgbClr val="993300"/>
                </a:solidFill>
                <a:latin typeface="Times New Roman" pitchFamily="18" charset="0"/>
                <a:cs typeface="Times New Roman" pitchFamily="18" charset="0"/>
              </a:rPr>
              <a:t>Perea</a:t>
            </a:r>
            <a:r>
              <a:rPr lang="en-US" b="1" dirty="0" smtClean="0">
                <a:solidFill>
                  <a:srgbClr val="993300"/>
                </a:solidFill>
                <a:latin typeface="Times New Roman" pitchFamily="18" charset="0"/>
                <a:cs typeface="Times New Roman" pitchFamily="18" charset="0"/>
              </a:rPr>
              <a:t>.</a:t>
            </a:r>
          </a:p>
          <a:p>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9608959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a:solidFill>
                  <a:srgbClr val="993300"/>
                </a:solidFill>
                <a:latin typeface="Times New Roman" pitchFamily="18" charset="0"/>
                <a:cs typeface="Times New Roman" pitchFamily="18" charset="0"/>
              </a:rPr>
              <a:t>The Death of John the </a:t>
            </a:r>
            <a:r>
              <a:rPr lang="en-US" sz="3600" b="1" dirty="0" smtClean="0">
                <a:solidFill>
                  <a:srgbClr val="993300"/>
                </a:solidFill>
                <a:latin typeface="Times New Roman" pitchFamily="18" charset="0"/>
                <a:cs typeface="Times New Roman" pitchFamily="18" charset="0"/>
              </a:rPr>
              <a:t>Baptist</a:t>
            </a:r>
          </a:p>
          <a:p>
            <a:r>
              <a:rPr lang="en-US" b="1" dirty="0" smtClean="0">
                <a:solidFill>
                  <a:srgbClr val="993300"/>
                </a:solidFill>
                <a:latin typeface="Times New Roman" pitchFamily="18" charset="0"/>
                <a:cs typeface="Times New Roman" pitchFamily="18" charset="0"/>
              </a:rPr>
              <a:t>The Herod mentioned here is Herod Antipas, the son of Herod the Great from Chapter 2.  He was the Tetrarch of Galilee and </a:t>
            </a:r>
            <a:r>
              <a:rPr lang="en-US" b="1" dirty="0" err="1" smtClean="0">
                <a:solidFill>
                  <a:srgbClr val="993300"/>
                </a:solidFill>
                <a:latin typeface="Times New Roman" pitchFamily="18" charset="0"/>
                <a:cs typeface="Times New Roman" pitchFamily="18" charset="0"/>
              </a:rPr>
              <a:t>Perea</a:t>
            </a:r>
            <a:r>
              <a:rPr lang="en-US" b="1" dirty="0" smtClean="0">
                <a:solidFill>
                  <a:srgbClr val="993300"/>
                </a:solidFill>
                <a:latin typeface="Times New Roman" pitchFamily="18" charset="0"/>
                <a:cs typeface="Times New Roman" pitchFamily="18" charset="0"/>
              </a:rPr>
              <a:t>.</a:t>
            </a:r>
          </a:p>
          <a:p>
            <a:r>
              <a:rPr lang="en-US" b="1" dirty="0" smtClean="0">
                <a:solidFill>
                  <a:srgbClr val="993300"/>
                </a:solidFill>
                <a:latin typeface="Times New Roman" pitchFamily="18" charset="0"/>
                <a:cs typeface="Times New Roman" pitchFamily="18" charset="0"/>
              </a:rPr>
              <a:t>According to Josephus, John the Baptist was held in the prison at the fortress of </a:t>
            </a:r>
            <a:r>
              <a:rPr lang="en-US" b="1" dirty="0" err="1" smtClean="0">
                <a:solidFill>
                  <a:srgbClr val="993300"/>
                </a:solidFill>
                <a:latin typeface="Times New Roman" pitchFamily="18" charset="0"/>
                <a:cs typeface="Times New Roman" pitchFamily="18" charset="0"/>
              </a:rPr>
              <a:t>Machaerus</a:t>
            </a:r>
            <a:r>
              <a:rPr lang="en-US" b="1" dirty="0" smtClean="0">
                <a:solidFill>
                  <a:srgbClr val="993300"/>
                </a:solidFill>
                <a:latin typeface="Times New Roman" pitchFamily="18" charset="0"/>
                <a:cs typeface="Times New Roman" pitchFamily="18" charset="0"/>
              </a:rPr>
              <a:t>.</a:t>
            </a:r>
          </a:p>
          <a:p>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9608959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pic>
        <p:nvPicPr>
          <p:cNvPr id="3" name="Picture 2"/>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447800" y="0"/>
            <a:ext cx="5943600" cy="6831724"/>
          </a:xfrm>
          <a:prstGeom prst="rect">
            <a:avLst/>
          </a:prstGeom>
        </p:spPr>
      </p:pic>
    </p:spTree>
    <p:extLst>
      <p:ext uri="{BB962C8B-B14F-4D97-AF65-F5344CB8AC3E}">
        <p14:creationId xmlns="" xmlns:p14="http://schemas.microsoft.com/office/powerpoint/2010/main" val="32735861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447800"/>
            <a:ext cx="8229600" cy="4953000"/>
          </a:xfrm>
        </p:spPr>
        <p:txBody>
          <a:bodyPr>
            <a:normAutofit/>
          </a:bodyPr>
          <a:lstStyle/>
          <a:p>
            <a:pPr marL="0" indent="0">
              <a:buNone/>
            </a:pPr>
            <a:r>
              <a:rPr lang="en-US" sz="3600" b="1" dirty="0">
                <a:solidFill>
                  <a:srgbClr val="993300"/>
                </a:solidFill>
                <a:latin typeface="Times New Roman" pitchFamily="18" charset="0"/>
                <a:cs typeface="Times New Roman" pitchFamily="18" charset="0"/>
              </a:rPr>
              <a:t>The Death of John the Baptist</a:t>
            </a:r>
          </a:p>
          <a:p>
            <a:r>
              <a:rPr lang="en-US" b="1" dirty="0" smtClean="0">
                <a:solidFill>
                  <a:srgbClr val="993300"/>
                </a:solidFill>
                <a:latin typeface="Times New Roman" pitchFamily="18" charset="0"/>
                <a:cs typeface="Times New Roman" pitchFamily="18" charset="0"/>
              </a:rPr>
              <a:t>John invoked Leviticus 18:16 to condemn Herod’s marriage with Herodias.  </a:t>
            </a:r>
          </a:p>
        </p:txBody>
      </p:sp>
    </p:spTree>
    <p:extLst>
      <p:ext uri="{BB962C8B-B14F-4D97-AF65-F5344CB8AC3E}">
        <p14:creationId xmlns="" xmlns:p14="http://schemas.microsoft.com/office/powerpoint/2010/main" val="17498155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447800"/>
            <a:ext cx="8229600" cy="4953000"/>
          </a:xfrm>
        </p:spPr>
        <p:txBody>
          <a:bodyPr>
            <a:normAutofit/>
          </a:bodyPr>
          <a:lstStyle/>
          <a:p>
            <a:pPr marL="0" indent="0">
              <a:buNone/>
            </a:pPr>
            <a:r>
              <a:rPr lang="en-US" sz="3600" b="1" dirty="0">
                <a:solidFill>
                  <a:srgbClr val="993300"/>
                </a:solidFill>
                <a:latin typeface="Times New Roman" pitchFamily="18" charset="0"/>
                <a:cs typeface="Times New Roman" pitchFamily="18" charset="0"/>
              </a:rPr>
              <a:t>The Death of John the Baptist</a:t>
            </a:r>
          </a:p>
          <a:p>
            <a:r>
              <a:rPr lang="en-US" b="1" dirty="0" smtClean="0">
                <a:solidFill>
                  <a:srgbClr val="993300"/>
                </a:solidFill>
                <a:latin typeface="Times New Roman" pitchFamily="18" charset="0"/>
                <a:cs typeface="Times New Roman" pitchFamily="18" charset="0"/>
              </a:rPr>
              <a:t>John invoked Leviticus 18:16 to condemn Herod’s marriage with Herodias.  </a:t>
            </a:r>
          </a:p>
          <a:p>
            <a:r>
              <a:rPr lang="en-US" b="1" dirty="0" smtClean="0">
                <a:solidFill>
                  <a:srgbClr val="993300"/>
                </a:solidFill>
                <a:latin typeface="Times New Roman" pitchFamily="18" charset="0"/>
                <a:cs typeface="Times New Roman" pitchFamily="18" charset="0"/>
              </a:rPr>
              <a:t>According to Josephus, Herodias’ daughter’s name was Salome and she would have been around 18 at the time.  </a:t>
            </a:r>
          </a:p>
        </p:txBody>
      </p:sp>
    </p:spTree>
    <p:extLst>
      <p:ext uri="{BB962C8B-B14F-4D97-AF65-F5344CB8AC3E}">
        <p14:creationId xmlns="" xmlns:p14="http://schemas.microsoft.com/office/powerpoint/2010/main" val="17498155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447800"/>
            <a:ext cx="8229600" cy="4953000"/>
          </a:xfrm>
        </p:spPr>
        <p:txBody>
          <a:bodyPr>
            <a:normAutofit/>
          </a:bodyPr>
          <a:lstStyle/>
          <a:p>
            <a:pPr marL="0" indent="0">
              <a:buNone/>
            </a:pPr>
            <a:r>
              <a:rPr lang="en-US" sz="3600" b="1" dirty="0">
                <a:solidFill>
                  <a:srgbClr val="993300"/>
                </a:solidFill>
                <a:latin typeface="Times New Roman" pitchFamily="18" charset="0"/>
                <a:cs typeface="Times New Roman" pitchFamily="18" charset="0"/>
              </a:rPr>
              <a:t>The Death of John the Baptist</a:t>
            </a:r>
          </a:p>
          <a:p>
            <a:r>
              <a:rPr lang="en-US" b="1" dirty="0" smtClean="0">
                <a:solidFill>
                  <a:srgbClr val="993300"/>
                </a:solidFill>
                <a:latin typeface="Times New Roman" pitchFamily="18" charset="0"/>
                <a:cs typeface="Times New Roman" pitchFamily="18" charset="0"/>
              </a:rPr>
              <a:t>John invoked Leviticus 18:16 to condemn Herod’s marriage with Herodias.  </a:t>
            </a:r>
          </a:p>
          <a:p>
            <a:r>
              <a:rPr lang="en-US" b="1" dirty="0" smtClean="0">
                <a:solidFill>
                  <a:srgbClr val="993300"/>
                </a:solidFill>
                <a:latin typeface="Times New Roman" pitchFamily="18" charset="0"/>
                <a:cs typeface="Times New Roman" pitchFamily="18" charset="0"/>
              </a:rPr>
              <a:t>According to Josephus, Herodias’ daughter’s name was Salome and she would have been around 18 at the time.  </a:t>
            </a:r>
          </a:p>
          <a:p>
            <a:r>
              <a:rPr lang="en-US" b="1" dirty="0" smtClean="0">
                <a:solidFill>
                  <a:srgbClr val="993300"/>
                </a:solidFill>
                <a:latin typeface="Times New Roman" pitchFamily="18" charset="0"/>
                <a:cs typeface="Times New Roman" pitchFamily="18" charset="0"/>
              </a:rPr>
              <a:t>John’s disciples “</a:t>
            </a:r>
            <a:r>
              <a:rPr lang="en-US" b="1" dirty="0">
                <a:solidFill>
                  <a:srgbClr val="993300"/>
                </a:solidFill>
                <a:latin typeface="Times New Roman" panose="02020603050405020304" pitchFamily="18" charset="0"/>
                <a:cs typeface="Times New Roman" panose="02020603050405020304" pitchFamily="18" charset="0"/>
              </a:rPr>
              <a:t>came and took away the body and buried </a:t>
            </a:r>
            <a:r>
              <a:rPr lang="en-US" b="1" dirty="0" smtClean="0">
                <a:solidFill>
                  <a:srgbClr val="993300"/>
                </a:solidFill>
                <a:latin typeface="Times New Roman" pitchFamily="18" charset="0"/>
                <a:cs typeface="Times New Roman" pitchFamily="18" charset="0"/>
              </a:rPr>
              <a:t>it…” much like Jesus’ disciples would soon</a:t>
            </a:r>
          </a:p>
        </p:txBody>
      </p:sp>
    </p:spTree>
    <p:extLst>
      <p:ext uri="{BB962C8B-B14F-4D97-AF65-F5344CB8AC3E}">
        <p14:creationId xmlns="" xmlns:p14="http://schemas.microsoft.com/office/powerpoint/2010/main" val="17498155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a:solidFill>
                  <a:srgbClr val="993300"/>
                </a:solidFill>
                <a:latin typeface="Times New Roman" pitchFamily="18" charset="0"/>
                <a:cs typeface="Times New Roman" pitchFamily="18" charset="0"/>
              </a:rPr>
              <a:t>The Feeding of the Five </a:t>
            </a:r>
            <a:r>
              <a:rPr lang="en-US" sz="3600" b="1" dirty="0" smtClean="0">
                <a:solidFill>
                  <a:srgbClr val="993300"/>
                </a:solidFill>
                <a:latin typeface="Times New Roman" pitchFamily="18" charset="0"/>
                <a:cs typeface="Times New Roman" pitchFamily="18" charset="0"/>
              </a:rPr>
              <a:t>Thousand</a:t>
            </a:r>
            <a:endParaRPr lang="en-US" sz="3600"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8972766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a:solidFill>
                  <a:srgbClr val="993300"/>
                </a:solidFill>
                <a:latin typeface="Times New Roman" pitchFamily="18" charset="0"/>
                <a:cs typeface="Times New Roman" pitchFamily="18" charset="0"/>
              </a:rPr>
              <a:t>The Feeding of the Five </a:t>
            </a:r>
            <a:r>
              <a:rPr lang="en-US" sz="3600" b="1" dirty="0" smtClean="0">
                <a:solidFill>
                  <a:srgbClr val="993300"/>
                </a:solidFill>
                <a:latin typeface="Times New Roman" pitchFamily="18" charset="0"/>
                <a:cs typeface="Times New Roman" pitchFamily="18" charset="0"/>
              </a:rPr>
              <a:t>Thousand</a:t>
            </a:r>
          </a:p>
          <a:p>
            <a:r>
              <a:rPr lang="en-US" b="1" dirty="0" smtClean="0">
                <a:solidFill>
                  <a:srgbClr val="993300"/>
                </a:solidFill>
                <a:latin typeface="Times New Roman" pitchFamily="18" charset="0"/>
                <a:cs typeface="Times New Roman" pitchFamily="18" charset="0"/>
              </a:rPr>
              <a:t>After hearing the news of John’s death, Jesus tries to go off by </a:t>
            </a:r>
            <a:r>
              <a:rPr lang="en-US" b="1" dirty="0" smtClean="0">
                <a:solidFill>
                  <a:srgbClr val="993300"/>
                </a:solidFill>
                <a:latin typeface="Times New Roman" pitchFamily="18" charset="0"/>
                <a:cs typeface="Times New Roman" pitchFamily="18" charset="0"/>
              </a:rPr>
              <a:t>Himself</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8972766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a:solidFill>
                  <a:srgbClr val="993300"/>
                </a:solidFill>
                <a:latin typeface="Times New Roman" pitchFamily="18" charset="0"/>
                <a:cs typeface="Times New Roman" pitchFamily="18" charset="0"/>
              </a:rPr>
              <a:t>The Feeding of the Five </a:t>
            </a:r>
            <a:r>
              <a:rPr lang="en-US" sz="3600" b="1" dirty="0" smtClean="0">
                <a:solidFill>
                  <a:srgbClr val="993300"/>
                </a:solidFill>
                <a:latin typeface="Times New Roman" pitchFamily="18" charset="0"/>
                <a:cs typeface="Times New Roman" pitchFamily="18" charset="0"/>
              </a:rPr>
              <a:t>Thousand</a:t>
            </a:r>
          </a:p>
          <a:p>
            <a:r>
              <a:rPr lang="en-US" b="1" dirty="0" smtClean="0">
                <a:solidFill>
                  <a:srgbClr val="993300"/>
                </a:solidFill>
                <a:latin typeface="Times New Roman" pitchFamily="18" charset="0"/>
                <a:cs typeface="Times New Roman" pitchFamily="18" charset="0"/>
              </a:rPr>
              <a:t>After hearing the news of John’s death, Jesus tries to go off by Himself</a:t>
            </a:r>
          </a:p>
          <a:p>
            <a:r>
              <a:rPr lang="en-US" b="1" dirty="0" smtClean="0">
                <a:solidFill>
                  <a:srgbClr val="993300"/>
                </a:solidFill>
                <a:latin typeface="Times New Roman" pitchFamily="18" charset="0"/>
                <a:cs typeface="Times New Roman" pitchFamily="18" charset="0"/>
              </a:rPr>
              <a:t>“deserted place” is </a:t>
            </a:r>
            <a:r>
              <a:rPr lang="en-US" b="1" i="1" dirty="0" err="1" smtClean="0">
                <a:solidFill>
                  <a:srgbClr val="993300"/>
                </a:solidFill>
                <a:latin typeface="Times New Roman" pitchFamily="18" charset="0"/>
                <a:cs typeface="Times New Roman" pitchFamily="18" charset="0"/>
              </a:rPr>
              <a:t>eremos</a:t>
            </a:r>
            <a:r>
              <a:rPr lang="en-US" b="1" dirty="0" smtClean="0">
                <a:solidFill>
                  <a:srgbClr val="993300"/>
                </a:solidFill>
                <a:latin typeface="Times New Roman" pitchFamily="18" charset="0"/>
                <a:cs typeface="Times New Roman" pitchFamily="18" charset="0"/>
              </a:rPr>
              <a:t> or “wilderness” in Greek and would suggest </a:t>
            </a:r>
            <a:r>
              <a:rPr lang="en-US" b="1" i="1" dirty="0" smtClean="0">
                <a:solidFill>
                  <a:srgbClr val="993300"/>
                </a:solidFill>
                <a:latin typeface="Times New Roman" pitchFamily="18" charset="0"/>
                <a:cs typeface="Times New Roman" pitchFamily="18" charset="0"/>
              </a:rPr>
              <a:t>The </a:t>
            </a:r>
            <a:r>
              <a:rPr lang="en-US" b="1" dirty="0" smtClean="0">
                <a:solidFill>
                  <a:srgbClr val="993300"/>
                </a:solidFill>
                <a:latin typeface="Times New Roman" pitchFamily="18" charset="0"/>
                <a:cs typeface="Times New Roman" pitchFamily="18" charset="0"/>
              </a:rPr>
              <a:t>Wilderness</a:t>
            </a:r>
            <a:r>
              <a:rPr lang="en-US" b="1" dirty="0" smtClean="0">
                <a:solidFill>
                  <a:srgbClr val="993300"/>
                </a:solidFill>
                <a:latin typeface="Times New Roman" pitchFamily="18" charset="0"/>
                <a:cs typeface="Times New Roman" pitchFamily="18" charset="0"/>
              </a:rPr>
              <a:t>.</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897276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a:buNone/>
            </a:pPr>
            <a:r>
              <a:rPr lang="en-US" b="1" dirty="0" smtClean="0">
                <a:solidFill>
                  <a:srgbClr val="993300"/>
                </a:solidFill>
                <a:latin typeface="Times New Roman" pitchFamily="18" charset="0"/>
                <a:cs typeface="Times New Roman" pitchFamily="18" charset="0"/>
              </a:rPr>
              <a:t>Week 5—August 20</a:t>
            </a:r>
            <a:r>
              <a:rPr lang="en-US" b="1" baseline="30000" dirty="0" smtClean="0">
                <a:solidFill>
                  <a:srgbClr val="993300"/>
                </a:solidFill>
                <a:latin typeface="Times New Roman" pitchFamily="18" charset="0"/>
                <a:cs typeface="Times New Roman" pitchFamily="18" charset="0"/>
              </a:rPr>
              <a:t>th</a:t>
            </a:r>
            <a:r>
              <a:rPr lang="en-US" b="1" dirty="0" smtClean="0">
                <a:solidFill>
                  <a:srgbClr val="993300"/>
                </a:solidFill>
                <a:latin typeface="Times New Roman" pitchFamily="18" charset="0"/>
                <a:cs typeface="Times New Roman" pitchFamily="18" charset="0"/>
              </a:rPr>
              <a:t>: Jesus Rejected &amp; Parables of the Kingdom</a:t>
            </a:r>
          </a:p>
          <a:p>
            <a:pPr>
              <a:buNone/>
            </a:pPr>
            <a:r>
              <a:rPr lang="en-US" b="1" dirty="0" smtClean="0">
                <a:solidFill>
                  <a:srgbClr val="993300"/>
                </a:solidFill>
                <a:latin typeface="Times New Roman" pitchFamily="18" charset="0"/>
                <a:cs typeface="Times New Roman" pitchFamily="18" charset="0"/>
              </a:rPr>
              <a:t>Week 6—August 27</a:t>
            </a:r>
            <a:r>
              <a:rPr lang="en-US" b="1" baseline="30000" dirty="0" smtClean="0">
                <a:solidFill>
                  <a:srgbClr val="993300"/>
                </a:solidFill>
                <a:latin typeface="Times New Roman" pitchFamily="18" charset="0"/>
                <a:cs typeface="Times New Roman" pitchFamily="18" charset="0"/>
              </a:rPr>
              <a:t>th</a:t>
            </a:r>
            <a:r>
              <a:rPr lang="en-US" b="1" dirty="0" smtClean="0">
                <a:solidFill>
                  <a:srgbClr val="993300"/>
                </a:solidFill>
                <a:latin typeface="Times New Roman" pitchFamily="18" charset="0"/>
                <a:cs typeface="Times New Roman" pitchFamily="18" charset="0"/>
              </a:rPr>
              <a:t>: Miracles, Controversies, and the Cross, &amp; Advice to the Church</a:t>
            </a:r>
          </a:p>
          <a:p>
            <a:pPr>
              <a:buNone/>
            </a:pPr>
            <a:r>
              <a:rPr lang="en-US" b="1" dirty="0" smtClean="0">
                <a:solidFill>
                  <a:srgbClr val="993300"/>
                </a:solidFill>
                <a:latin typeface="Times New Roman" pitchFamily="18" charset="0"/>
                <a:cs typeface="Times New Roman" pitchFamily="18" charset="0"/>
              </a:rPr>
              <a:t>Week 7—September 3</a:t>
            </a:r>
            <a:r>
              <a:rPr lang="en-US" b="1" baseline="30000" dirty="0" smtClean="0">
                <a:solidFill>
                  <a:srgbClr val="993300"/>
                </a:solidFill>
                <a:latin typeface="Times New Roman" pitchFamily="18" charset="0"/>
                <a:cs typeface="Times New Roman" pitchFamily="18" charset="0"/>
              </a:rPr>
              <a:t>rd</a:t>
            </a:r>
            <a:r>
              <a:rPr lang="en-US" b="1" dirty="0" smtClean="0">
                <a:solidFill>
                  <a:srgbClr val="993300"/>
                </a:solidFill>
                <a:latin typeface="Times New Roman" pitchFamily="18" charset="0"/>
                <a:cs typeface="Times New Roman" pitchFamily="18" charset="0"/>
              </a:rPr>
              <a:t>: The Olivet Discourse</a:t>
            </a:r>
          </a:p>
          <a:p>
            <a:pPr>
              <a:buNone/>
            </a:pPr>
            <a:r>
              <a:rPr lang="en-US" b="1" dirty="0" smtClean="0">
                <a:solidFill>
                  <a:srgbClr val="993300"/>
                </a:solidFill>
                <a:latin typeface="Times New Roman" pitchFamily="18" charset="0"/>
                <a:cs typeface="Times New Roman" pitchFamily="18" charset="0"/>
              </a:rPr>
              <a:t>Week 8—September 10</a:t>
            </a:r>
            <a:r>
              <a:rPr lang="en-US" b="1" baseline="30000" dirty="0" smtClean="0">
                <a:solidFill>
                  <a:srgbClr val="993300"/>
                </a:solidFill>
                <a:latin typeface="Times New Roman" pitchFamily="18" charset="0"/>
                <a:cs typeface="Times New Roman" pitchFamily="18" charset="0"/>
              </a:rPr>
              <a:t>th</a:t>
            </a:r>
            <a:r>
              <a:rPr lang="en-US" b="1" dirty="0" smtClean="0">
                <a:solidFill>
                  <a:srgbClr val="993300"/>
                </a:solidFill>
                <a:latin typeface="Times New Roman" pitchFamily="18" charset="0"/>
                <a:cs typeface="Times New Roman" pitchFamily="18" charset="0"/>
              </a:rPr>
              <a:t>: Jesus’ Passion and Resurrection</a:t>
            </a:r>
          </a:p>
          <a:p>
            <a:pPr>
              <a:buNone/>
            </a:pPr>
            <a:endParaRPr lang="en-US"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a:solidFill>
                  <a:srgbClr val="993300"/>
                </a:solidFill>
                <a:latin typeface="Times New Roman" pitchFamily="18" charset="0"/>
                <a:cs typeface="Times New Roman" pitchFamily="18" charset="0"/>
              </a:rPr>
              <a:t>The Feeding of the Five </a:t>
            </a:r>
            <a:r>
              <a:rPr lang="en-US" sz="3600" b="1" dirty="0" smtClean="0">
                <a:solidFill>
                  <a:srgbClr val="993300"/>
                </a:solidFill>
                <a:latin typeface="Times New Roman" pitchFamily="18" charset="0"/>
                <a:cs typeface="Times New Roman" pitchFamily="18" charset="0"/>
              </a:rPr>
              <a:t>Thousand</a:t>
            </a:r>
          </a:p>
          <a:p>
            <a:r>
              <a:rPr lang="en-US" b="1" dirty="0" smtClean="0">
                <a:solidFill>
                  <a:srgbClr val="993300"/>
                </a:solidFill>
                <a:latin typeface="Times New Roman" pitchFamily="18" charset="0"/>
                <a:cs typeface="Times New Roman" pitchFamily="18" charset="0"/>
              </a:rPr>
              <a:t>After hearing the news of John’s death, Jesus tries to go off by Himself</a:t>
            </a:r>
          </a:p>
          <a:p>
            <a:r>
              <a:rPr lang="en-US" b="1" dirty="0" smtClean="0">
                <a:solidFill>
                  <a:srgbClr val="993300"/>
                </a:solidFill>
                <a:latin typeface="Times New Roman" pitchFamily="18" charset="0"/>
                <a:cs typeface="Times New Roman" pitchFamily="18" charset="0"/>
              </a:rPr>
              <a:t>“deserted place” is </a:t>
            </a:r>
            <a:r>
              <a:rPr lang="en-US" b="1" i="1" dirty="0" err="1" smtClean="0">
                <a:solidFill>
                  <a:srgbClr val="993300"/>
                </a:solidFill>
                <a:latin typeface="Times New Roman" pitchFamily="18" charset="0"/>
                <a:cs typeface="Times New Roman" pitchFamily="18" charset="0"/>
              </a:rPr>
              <a:t>eremos</a:t>
            </a:r>
            <a:r>
              <a:rPr lang="en-US" b="1" dirty="0" smtClean="0">
                <a:solidFill>
                  <a:srgbClr val="993300"/>
                </a:solidFill>
                <a:latin typeface="Times New Roman" pitchFamily="18" charset="0"/>
                <a:cs typeface="Times New Roman" pitchFamily="18" charset="0"/>
              </a:rPr>
              <a:t> or “wilderness” in Greek and would suggest </a:t>
            </a:r>
            <a:r>
              <a:rPr lang="en-US" b="1" i="1" dirty="0" smtClean="0">
                <a:solidFill>
                  <a:srgbClr val="993300"/>
                </a:solidFill>
                <a:latin typeface="Times New Roman" pitchFamily="18" charset="0"/>
                <a:cs typeface="Times New Roman" pitchFamily="18" charset="0"/>
              </a:rPr>
              <a:t>The </a:t>
            </a:r>
            <a:r>
              <a:rPr lang="en-US" b="1" dirty="0" smtClean="0">
                <a:solidFill>
                  <a:srgbClr val="993300"/>
                </a:solidFill>
                <a:latin typeface="Times New Roman" pitchFamily="18" charset="0"/>
                <a:cs typeface="Times New Roman" pitchFamily="18" charset="0"/>
              </a:rPr>
              <a:t>Wilderness.</a:t>
            </a:r>
          </a:p>
          <a:p>
            <a:r>
              <a:rPr lang="en-US" b="1" dirty="0" smtClean="0">
                <a:solidFill>
                  <a:srgbClr val="993300"/>
                </a:solidFill>
                <a:latin typeface="Times New Roman" pitchFamily="18" charset="0"/>
                <a:cs typeface="Times New Roman" pitchFamily="18" charset="0"/>
              </a:rPr>
              <a:t>Seems a great deal like Elisha feeding a hundred men in 2 Kings 4:42-44</a:t>
            </a:r>
          </a:p>
        </p:txBody>
      </p:sp>
    </p:spTree>
    <p:extLst>
      <p:ext uri="{BB962C8B-B14F-4D97-AF65-F5344CB8AC3E}">
        <p14:creationId xmlns="" xmlns:p14="http://schemas.microsoft.com/office/powerpoint/2010/main" val="28972766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a:solidFill>
                  <a:srgbClr val="993300"/>
                </a:solidFill>
                <a:latin typeface="Times New Roman" pitchFamily="18" charset="0"/>
                <a:cs typeface="Times New Roman" pitchFamily="18" charset="0"/>
              </a:rPr>
              <a:t>Jesus Walking on the </a:t>
            </a:r>
            <a:r>
              <a:rPr lang="en-US" sz="3600" b="1" dirty="0" smtClean="0">
                <a:solidFill>
                  <a:srgbClr val="993300"/>
                </a:solidFill>
                <a:latin typeface="Times New Roman" pitchFamily="18" charset="0"/>
                <a:cs typeface="Times New Roman" pitchFamily="18" charset="0"/>
              </a:rPr>
              <a:t>Water</a:t>
            </a:r>
            <a:endParaRPr lang="en-US" sz="3600"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5064315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a:solidFill>
                  <a:srgbClr val="993300"/>
                </a:solidFill>
                <a:latin typeface="Times New Roman" pitchFamily="18" charset="0"/>
                <a:cs typeface="Times New Roman" pitchFamily="18" charset="0"/>
              </a:rPr>
              <a:t>Jesus Walking on the </a:t>
            </a:r>
            <a:r>
              <a:rPr lang="en-US" sz="3600" b="1" dirty="0" smtClean="0">
                <a:solidFill>
                  <a:srgbClr val="993300"/>
                </a:solidFill>
                <a:latin typeface="Times New Roman" pitchFamily="18" charset="0"/>
                <a:cs typeface="Times New Roman" pitchFamily="18" charset="0"/>
              </a:rPr>
              <a:t>Water</a:t>
            </a:r>
          </a:p>
          <a:p>
            <a:r>
              <a:rPr lang="en-US" b="1" dirty="0" smtClean="0">
                <a:solidFill>
                  <a:srgbClr val="993300"/>
                </a:solidFill>
                <a:latin typeface="Times New Roman" pitchFamily="18" charset="0"/>
                <a:cs typeface="Times New Roman" pitchFamily="18" charset="0"/>
              </a:rPr>
              <a:t>The fourth watch was between 3am and 6am and the Greek underlying the “middle of the sea” is “many stadia from the shore.” One </a:t>
            </a:r>
            <a:r>
              <a:rPr lang="en-US" b="1" i="1" dirty="0" err="1" smtClean="0">
                <a:solidFill>
                  <a:srgbClr val="993300"/>
                </a:solidFill>
                <a:latin typeface="Times New Roman" pitchFamily="18" charset="0"/>
                <a:cs typeface="Times New Roman" pitchFamily="18" charset="0"/>
              </a:rPr>
              <a:t>stadion</a:t>
            </a:r>
            <a:r>
              <a:rPr lang="en-US" b="1" dirty="0" smtClean="0">
                <a:solidFill>
                  <a:srgbClr val="993300"/>
                </a:solidFill>
                <a:latin typeface="Times New Roman" pitchFamily="18" charset="0"/>
                <a:cs typeface="Times New Roman" pitchFamily="18" charset="0"/>
              </a:rPr>
              <a:t> is roughly 200 yards.  </a:t>
            </a:r>
          </a:p>
        </p:txBody>
      </p:sp>
    </p:spTree>
    <p:extLst>
      <p:ext uri="{BB962C8B-B14F-4D97-AF65-F5344CB8AC3E}">
        <p14:creationId xmlns="" xmlns:p14="http://schemas.microsoft.com/office/powerpoint/2010/main" val="35064315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a:solidFill>
                  <a:srgbClr val="993300"/>
                </a:solidFill>
                <a:latin typeface="Times New Roman" pitchFamily="18" charset="0"/>
                <a:cs typeface="Times New Roman" pitchFamily="18" charset="0"/>
              </a:rPr>
              <a:t>Jesus Walking on the </a:t>
            </a:r>
            <a:r>
              <a:rPr lang="en-US" sz="3600" b="1" dirty="0" smtClean="0">
                <a:solidFill>
                  <a:srgbClr val="993300"/>
                </a:solidFill>
                <a:latin typeface="Times New Roman" pitchFamily="18" charset="0"/>
                <a:cs typeface="Times New Roman" pitchFamily="18" charset="0"/>
              </a:rPr>
              <a:t>Water</a:t>
            </a:r>
          </a:p>
          <a:p>
            <a:r>
              <a:rPr lang="en-US" b="1" dirty="0" smtClean="0">
                <a:solidFill>
                  <a:srgbClr val="993300"/>
                </a:solidFill>
                <a:latin typeface="Times New Roman" pitchFamily="18" charset="0"/>
                <a:cs typeface="Times New Roman" pitchFamily="18" charset="0"/>
              </a:rPr>
              <a:t>The fourth watch was between 3am and 6am and the Greek underlying the “middle of the sea” is “many stadia from the shore.” One </a:t>
            </a:r>
            <a:r>
              <a:rPr lang="en-US" b="1" i="1" dirty="0" err="1" smtClean="0">
                <a:solidFill>
                  <a:srgbClr val="993300"/>
                </a:solidFill>
                <a:latin typeface="Times New Roman" pitchFamily="18" charset="0"/>
                <a:cs typeface="Times New Roman" pitchFamily="18" charset="0"/>
              </a:rPr>
              <a:t>stadion</a:t>
            </a:r>
            <a:r>
              <a:rPr lang="en-US" b="1" dirty="0" smtClean="0">
                <a:solidFill>
                  <a:srgbClr val="993300"/>
                </a:solidFill>
                <a:latin typeface="Times New Roman" pitchFamily="18" charset="0"/>
                <a:cs typeface="Times New Roman" pitchFamily="18" charset="0"/>
              </a:rPr>
              <a:t> is roughly 200 yards.  </a:t>
            </a:r>
          </a:p>
          <a:p>
            <a:r>
              <a:rPr lang="en-US" b="1" dirty="0" smtClean="0">
                <a:solidFill>
                  <a:srgbClr val="993300"/>
                </a:solidFill>
                <a:latin typeface="Times New Roman" pitchFamily="18" charset="0"/>
                <a:cs typeface="Times New Roman" pitchFamily="18" charset="0"/>
              </a:rPr>
              <a:t>Walking on water is an implicitly divine activity.  See Exodus 14:13-31; Psalm 77:20;</a:t>
            </a:r>
            <a:r>
              <a:rPr lang="en-US" b="1" dirty="0">
                <a:solidFill>
                  <a:srgbClr val="993300"/>
                </a:solidFill>
                <a:latin typeface="Times New Roman" pitchFamily="18" charset="0"/>
                <a:cs typeface="Times New Roman" pitchFamily="18" charset="0"/>
              </a:rPr>
              <a:t> </a:t>
            </a:r>
            <a:r>
              <a:rPr lang="en-US" b="1" dirty="0" smtClean="0">
                <a:solidFill>
                  <a:srgbClr val="993300"/>
                </a:solidFill>
                <a:latin typeface="Times New Roman" pitchFamily="18" charset="0"/>
                <a:cs typeface="Times New Roman" pitchFamily="18" charset="0"/>
              </a:rPr>
              <a:t>Isaiah 43:16; 51:10; and Habakkuk 3:15.</a:t>
            </a:r>
          </a:p>
        </p:txBody>
      </p:sp>
    </p:spTree>
    <p:extLst>
      <p:ext uri="{BB962C8B-B14F-4D97-AF65-F5344CB8AC3E}">
        <p14:creationId xmlns="" xmlns:p14="http://schemas.microsoft.com/office/powerpoint/2010/main" val="35064315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a:solidFill>
                  <a:srgbClr val="993300"/>
                </a:solidFill>
                <a:latin typeface="Times New Roman" pitchFamily="18" charset="0"/>
                <a:cs typeface="Times New Roman" pitchFamily="18" charset="0"/>
              </a:rPr>
              <a:t>Jesus </a:t>
            </a:r>
            <a:r>
              <a:rPr lang="en-US" sz="3600" b="1" dirty="0" smtClean="0">
                <a:solidFill>
                  <a:srgbClr val="993300"/>
                </a:solidFill>
                <a:latin typeface="Times New Roman" pitchFamily="18" charset="0"/>
                <a:cs typeface="Times New Roman" pitchFamily="18" charset="0"/>
              </a:rPr>
              <a:t>Walking </a:t>
            </a:r>
            <a:r>
              <a:rPr lang="en-US" sz="3600" b="1" dirty="0">
                <a:solidFill>
                  <a:srgbClr val="993300"/>
                </a:solidFill>
                <a:latin typeface="Times New Roman" pitchFamily="18" charset="0"/>
                <a:cs typeface="Times New Roman" pitchFamily="18" charset="0"/>
              </a:rPr>
              <a:t>on the </a:t>
            </a:r>
            <a:r>
              <a:rPr lang="en-US" sz="3600" b="1" dirty="0" smtClean="0">
                <a:solidFill>
                  <a:srgbClr val="993300"/>
                </a:solidFill>
                <a:latin typeface="Times New Roman" pitchFamily="18" charset="0"/>
                <a:cs typeface="Times New Roman" pitchFamily="18" charset="0"/>
              </a:rPr>
              <a:t>Water</a:t>
            </a:r>
          </a:p>
          <a:p>
            <a:r>
              <a:rPr lang="en-US" b="1" dirty="0" smtClean="0">
                <a:solidFill>
                  <a:srgbClr val="993300"/>
                </a:solidFill>
                <a:latin typeface="Times New Roman" pitchFamily="18" charset="0"/>
                <a:cs typeface="Times New Roman" pitchFamily="18" charset="0"/>
              </a:rPr>
              <a:t>Only Matthew contains St. Peter stepping out of the boat to walk on the water with Jesus.  </a:t>
            </a:r>
          </a:p>
        </p:txBody>
      </p:sp>
    </p:spTree>
    <p:extLst>
      <p:ext uri="{BB962C8B-B14F-4D97-AF65-F5344CB8AC3E}">
        <p14:creationId xmlns="" xmlns:p14="http://schemas.microsoft.com/office/powerpoint/2010/main" val="422618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a:solidFill>
                  <a:srgbClr val="993300"/>
                </a:solidFill>
                <a:latin typeface="Times New Roman" pitchFamily="18" charset="0"/>
                <a:cs typeface="Times New Roman" pitchFamily="18" charset="0"/>
              </a:rPr>
              <a:t>Jesus </a:t>
            </a:r>
            <a:r>
              <a:rPr lang="en-US" sz="3600" b="1" dirty="0" smtClean="0">
                <a:solidFill>
                  <a:srgbClr val="993300"/>
                </a:solidFill>
                <a:latin typeface="Times New Roman" pitchFamily="18" charset="0"/>
                <a:cs typeface="Times New Roman" pitchFamily="18" charset="0"/>
              </a:rPr>
              <a:t>Walking </a:t>
            </a:r>
            <a:r>
              <a:rPr lang="en-US" sz="3600" b="1" dirty="0">
                <a:solidFill>
                  <a:srgbClr val="993300"/>
                </a:solidFill>
                <a:latin typeface="Times New Roman" pitchFamily="18" charset="0"/>
                <a:cs typeface="Times New Roman" pitchFamily="18" charset="0"/>
              </a:rPr>
              <a:t>on the </a:t>
            </a:r>
            <a:r>
              <a:rPr lang="en-US" sz="3600" b="1" dirty="0" smtClean="0">
                <a:solidFill>
                  <a:srgbClr val="993300"/>
                </a:solidFill>
                <a:latin typeface="Times New Roman" pitchFamily="18" charset="0"/>
                <a:cs typeface="Times New Roman" pitchFamily="18" charset="0"/>
              </a:rPr>
              <a:t>Water</a:t>
            </a:r>
          </a:p>
          <a:p>
            <a:r>
              <a:rPr lang="en-US" b="1" dirty="0" smtClean="0">
                <a:solidFill>
                  <a:srgbClr val="993300"/>
                </a:solidFill>
                <a:latin typeface="Times New Roman" pitchFamily="18" charset="0"/>
                <a:cs typeface="Times New Roman" pitchFamily="18" charset="0"/>
              </a:rPr>
              <a:t>Only Matthew contains St. Peter stepping out of the boat to walk on the water with Jesus.  </a:t>
            </a:r>
          </a:p>
          <a:p>
            <a:r>
              <a:rPr lang="en-US" b="1" dirty="0" smtClean="0">
                <a:solidFill>
                  <a:srgbClr val="993300"/>
                </a:solidFill>
                <a:latin typeface="Times New Roman" pitchFamily="18" charset="0"/>
                <a:cs typeface="Times New Roman" pitchFamily="18" charset="0"/>
              </a:rPr>
              <a:t>After this, any who touched the hem of His garment “were made perfectly well.”</a:t>
            </a:r>
            <a:endParaRPr lang="en-US" b="1" dirty="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422618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a:solidFill>
                  <a:srgbClr val="993300"/>
                </a:solidFill>
                <a:latin typeface="Times New Roman" pitchFamily="18" charset="0"/>
                <a:cs typeface="Times New Roman" pitchFamily="18" charset="0"/>
              </a:rPr>
              <a:t>Debate about </a:t>
            </a:r>
            <a:r>
              <a:rPr lang="en-US" sz="3600" b="1" dirty="0" smtClean="0">
                <a:solidFill>
                  <a:srgbClr val="993300"/>
                </a:solidFill>
                <a:latin typeface="Times New Roman" pitchFamily="18" charset="0"/>
                <a:cs typeface="Times New Roman" pitchFamily="18" charset="0"/>
              </a:rPr>
              <a:t>Tradition</a:t>
            </a:r>
            <a:endParaRPr lang="en-US" sz="3600"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2466318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a:solidFill>
                  <a:srgbClr val="993300"/>
                </a:solidFill>
                <a:latin typeface="Times New Roman" pitchFamily="18" charset="0"/>
                <a:cs typeface="Times New Roman" pitchFamily="18" charset="0"/>
              </a:rPr>
              <a:t>Debate about </a:t>
            </a:r>
            <a:r>
              <a:rPr lang="en-US" sz="3600" b="1" dirty="0" smtClean="0">
                <a:solidFill>
                  <a:srgbClr val="993300"/>
                </a:solidFill>
                <a:latin typeface="Times New Roman" pitchFamily="18" charset="0"/>
                <a:cs typeface="Times New Roman" pitchFamily="18" charset="0"/>
              </a:rPr>
              <a:t>Tradition</a:t>
            </a:r>
          </a:p>
          <a:p>
            <a:pPr marL="0" indent="0"/>
            <a:r>
              <a:rPr lang="en-US" b="1" dirty="0" smtClean="0">
                <a:solidFill>
                  <a:srgbClr val="993300"/>
                </a:solidFill>
                <a:latin typeface="Times New Roman" pitchFamily="18" charset="0"/>
                <a:cs typeface="Times New Roman" pitchFamily="18" charset="0"/>
              </a:rPr>
              <a:t>“The Tradition of the Elders” was a longstanding set of customs upheld by the Pharisees to clarify the Torah and ensure that nobody violated the Law.  The rules, however, were </a:t>
            </a:r>
            <a:r>
              <a:rPr lang="en-US" b="1" i="1" dirty="0" smtClean="0">
                <a:solidFill>
                  <a:srgbClr val="993300"/>
                </a:solidFill>
                <a:latin typeface="Times New Roman" pitchFamily="18" charset="0"/>
                <a:cs typeface="Times New Roman" pitchFamily="18" charset="0"/>
              </a:rPr>
              <a:t>not </a:t>
            </a:r>
            <a:r>
              <a:rPr lang="en-US" b="1" dirty="0" smtClean="0">
                <a:solidFill>
                  <a:srgbClr val="993300"/>
                </a:solidFill>
                <a:latin typeface="Times New Roman" pitchFamily="18" charset="0"/>
                <a:cs typeface="Times New Roman" pitchFamily="18" charset="0"/>
              </a:rPr>
              <a:t>to be found anywhere in the Jewish Bible.</a:t>
            </a:r>
          </a:p>
        </p:txBody>
      </p:sp>
    </p:spTree>
    <p:extLst>
      <p:ext uri="{BB962C8B-B14F-4D97-AF65-F5344CB8AC3E}">
        <p14:creationId xmlns="" xmlns:p14="http://schemas.microsoft.com/office/powerpoint/2010/main" val="12466318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00600"/>
          </a:xfrm>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Debate about Tradition</a:t>
            </a:r>
          </a:p>
          <a:p>
            <a:pPr marL="0" indent="0"/>
            <a:r>
              <a:rPr lang="en-US" b="1" dirty="0" smtClean="0">
                <a:solidFill>
                  <a:srgbClr val="993300"/>
                </a:solidFill>
                <a:latin typeface="Times New Roman" pitchFamily="18" charset="0"/>
                <a:cs typeface="Times New Roman" pitchFamily="18" charset="0"/>
              </a:rPr>
              <a:t>Two of these Traditions of the Elders were washing of hands before meals and the practice of </a:t>
            </a:r>
            <a:r>
              <a:rPr lang="en-US" b="1" dirty="0" err="1" smtClean="0">
                <a:solidFill>
                  <a:srgbClr val="993300"/>
                </a:solidFill>
                <a:latin typeface="Times New Roman" pitchFamily="18" charset="0"/>
                <a:cs typeface="Times New Roman" pitchFamily="18" charset="0"/>
              </a:rPr>
              <a:t>Korban</a:t>
            </a:r>
            <a:r>
              <a:rPr lang="en-US" b="1" dirty="0" smtClean="0">
                <a:solidFill>
                  <a:srgbClr val="993300"/>
                </a:solidFill>
                <a:latin typeface="Times New Roman" pitchFamily="18" charset="0"/>
                <a:cs typeface="Times New Roman" pitchFamily="18" charset="0"/>
              </a:rPr>
              <a:t>, or dedicating items to the sacred use of God.</a:t>
            </a:r>
          </a:p>
          <a:p>
            <a:pPr marL="0" indent="0"/>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9636701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00600"/>
          </a:xfrm>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Debate about Tradition</a:t>
            </a:r>
          </a:p>
          <a:p>
            <a:pPr marL="0" indent="0"/>
            <a:r>
              <a:rPr lang="en-US" b="1" dirty="0" smtClean="0">
                <a:solidFill>
                  <a:srgbClr val="993300"/>
                </a:solidFill>
                <a:latin typeface="Times New Roman" pitchFamily="18" charset="0"/>
                <a:cs typeface="Times New Roman" pitchFamily="18" charset="0"/>
              </a:rPr>
              <a:t>Two of these Traditions of the Elders were washing of hands before meals and the practice of </a:t>
            </a:r>
            <a:r>
              <a:rPr lang="en-US" b="1" dirty="0" err="1" smtClean="0">
                <a:solidFill>
                  <a:srgbClr val="993300"/>
                </a:solidFill>
                <a:latin typeface="Times New Roman" pitchFamily="18" charset="0"/>
                <a:cs typeface="Times New Roman" pitchFamily="18" charset="0"/>
              </a:rPr>
              <a:t>Korban</a:t>
            </a:r>
            <a:r>
              <a:rPr lang="en-US" b="1" dirty="0" smtClean="0">
                <a:solidFill>
                  <a:srgbClr val="993300"/>
                </a:solidFill>
                <a:latin typeface="Times New Roman" pitchFamily="18" charset="0"/>
                <a:cs typeface="Times New Roman" pitchFamily="18" charset="0"/>
              </a:rPr>
              <a:t>, or dedicating items to the sacred use of God.</a:t>
            </a:r>
          </a:p>
          <a:p>
            <a:pPr marL="0" indent="0"/>
            <a:r>
              <a:rPr lang="en-US" b="1" dirty="0" smtClean="0">
                <a:solidFill>
                  <a:srgbClr val="993300"/>
                </a:solidFill>
                <a:latin typeface="Times New Roman" pitchFamily="18" charset="0"/>
                <a:cs typeface="Times New Roman" pitchFamily="18" charset="0"/>
              </a:rPr>
              <a:t>The Pharisees come from Jerusalem and attempt to call Jesus out on why His disciples do not practice the Traditions of the Elders.</a:t>
            </a:r>
          </a:p>
          <a:p>
            <a:pPr marL="0" indent="0"/>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963670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marL="0" indent="0">
              <a:buNone/>
            </a:pPr>
            <a:r>
              <a:rPr lang="en-US" sz="4000" b="1" dirty="0" smtClean="0">
                <a:solidFill>
                  <a:srgbClr val="993300"/>
                </a:solidFill>
                <a:latin typeface="Times New Roman" pitchFamily="18" charset="0"/>
                <a:cs typeface="Times New Roman" pitchFamily="18" charset="0"/>
              </a:rPr>
              <a:t>A Bible Study in Two Parts</a:t>
            </a:r>
          </a:p>
        </p:txBody>
      </p:sp>
    </p:spTree>
    <p:extLst>
      <p:ext uri="{BB962C8B-B14F-4D97-AF65-F5344CB8AC3E}">
        <p14:creationId xmlns="" xmlns:p14="http://schemas.microsoft.com/office/powerpoint/2010/main" val="33072943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Debate about Traditions</a:t>
            </a:r>
          </a:p>
          <a:p>
            <a:pPr marL="0" indent="0"/>
            <a:r>
              <a:rPr lang="en-US" b="1" dirty="0" smtClean="0">
                <a:solidFill>
                  <a:srgbClr val="993300"/>
                </a:solidFill>
                <a:latin typeface="Times New Roman" pitchFamily="18" charset="0"/>
                <a:cs typeface="Times New Roman" pitchFamily="18" charset="0"/>
              </a:rPr>
              <a:t>Jesus turns the question back on them and accuses them of allowing the Traditions of the Elders to create a situation whereby one can use the Traditions to willfully neglect the Law</a:t>
            </a:r>
            <a:r>
              <a:rPr lang="en-US" b="1" dirty="0" smtClean="0">
                <a:solidFill>
                  <a:srgbClr val="993300"/>
                </a:solidFill>
                <a:latin typeface="Times New Roman" pitchFamily="18" charset="0"/>
                <a:cs typeface="Times New Roman" pitchFamily="18" charset="0"/>
              </a:rPr>
              <a:t>!</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33863895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Debate about Traditions</a:t>
            </a:r>
          </a:p>
          <a:p>
            <a:pPr marL="0" indent="0"/>
            <a:r>
              <a:rPr lang="en-US" b="1" dirty="0" smtClean="0">
                <a:solidFill>
                  <a:srgbClr val="993300"/>
                </a:solidFill>
                <a:latin typeface="Times New Roman" pitchFamily="18" charset="0"/>
                <a:cs typeface="Times New Roman" pitchFamily="18" charset="0"/>
              </a:rPr>
              <a:t>Jesus turns the question back on them and accuses them of allowing the Traditions of the Elders to create a situation whereby one can use the Traditions to willfully neglect the Law!</a:t>
            </a:r>
          </a:p>
          <a:p>
            <a:pPr marL="0" indent="0"/>
            <a:r>
              <a:rPr lang="en-US" b="1" dirty="0" smtClean="0">
                <a:solidFill>
                  <a:srgbClr val="993300"/>
                </a:solidFill>
                <a:latin typeface="Times New Roman" pitchFamily="18" charset="0"/>
                <a:cs typeface="Times New Roman" pitchFamily="18" charset="0"/>
              </a:rPr>
              <a:t>Jesus quotes Exodus 20:12; 21:17; Deuteronomy 5:16; and states that this fulfills the prophecy in Isaiah 29:13.</a:t>
            </a:r>
          </a:p>
        </p:txBody>
      </p:sp>
    </p:spTree>
    <p:extLst>
      <p:ext uri="{BB962C8B-B14F-4D97-AF65-F5344CB8AC3E}">
        <p14:creationId xmlns="" xmlns:p14="http://schemas.microsoft.com/office/powerpoint/2010/main" val="13386389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76800"/>
          </a:xfrm>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Debate about Tradition</a:t>
            </a:r>
          </a:p>
          <a:p>
            <a:pPr marL="0" indent="0"/>
            <a:r>
              <a:rPr lang="en-US" b="1" dirty="0" smtClean="0">
                <a:solidFill>
                  <a:srgbClr val="993300"/>
                </a:solidFill>
                <a:latin typeface="Times New Roman" pitchFamily="18" charset="0"/>
                <a:cs typeface="Times New Roman" pitchFamily="18" charset="0"/>
              </a:rPr>
              <a:t>Jesus proclaims, “Hear and understand:</a:t>
            </a:r>
            <a:r>
              <a:rPr lang="en-US" b="1" baseline="30000" dirty="0" smtClean="0">
                <a:solidFill>
                  <a:srgbClr val="993300"/>
                </a:solidFill>
                <a:latin typeface="Times New Roman" pitchFamily="18" charset="0"/>
                <a:cs typeface="Times New Roman" pitchFamily="18" charset="0"/>
              </a:rPr>
              <a:t> </a:t>
            </a:r>
            <a:r>
              <a:rPr lang="en-US" b="1" dirty="0" smtClean="0">
                <a:solidFill>
                  <a:srgbClr val="993300"/>
                </a:solidFill>
                <a:latin typeface="Times New Roman" pitchFamily="18" charset="0"/>
                <a:cs typeface="Times New Roman" pitchFamily="18" charset="0"/>
              </a:rPr>
              <a:t>Not what goes into the mouth defiles a man; but what comes out of the mouth, this defiles a man</a:t>
            </a:r>
            <a:r>
              <a:rPr lang="en-US" b="1" dirty="0" smtClean="0">
                <a:solidFill>
                  <a:srgbClr val="993300"/>
                </a:solidFill>
                <a:latin typeface="Times New Roman" pitchFamily="18" charset="0"/>
                <a:cs typeface="Times New Roman" pitchFamily="18" charset="0"/>
              </a:rPr>
              <a:t>.”</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95829716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76800"/>
          </a:xfrm>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Debate about Tradition</a:t>
            </a:r>
          </a:p>
          <a:p>
            <a:pPr marL="0" indent="0"/>
            <a:r>
              <a:rPr lang="en-US" b="1" dirty="0" smtClean="0">
                <a:solidFill>
                  <a:srgbClr val="993300"/>
                </a:solidFill>
                <a:latin typeface="Times New Roman" pitchFamily="18" charset="0"/>
                <a:cs typeface="Times New Roman" pitchFamily="18" charset="0"/>
              </a:rPr>
              <a:t>Jesus proclaims, “Hear and understand:</a:t>
            </a:r>
            <a:r>
              <a:rPr lang="en-US" b="1" baseline="30000" dirty="0" smtClean="0">
                <a:solidFill>
                  <a:srgbClr val="993300"/>
                </a:solidFill>
                <a:latin typeface="Times New Roman" pitchFamily="18" charset="0"/>
                <a:cs typeface="Times New Roman" pitchFamily="18" charset="0"/>
              </a:rPr>
              <a:t> </a:t>
            </a:r>
            <a:r>
              <a:rPr lang="en-US" b="1" dirty="0" smtClean="0">
                <a:solidFill>
                  <a:srgbClr val="993300"/>
                </a:solidFill>
                <a:latin typeface="Times New Roman" pitchFamily="18" charset="0"/>
                <a:cs typeface="Times New Roman" pitchFamily="18" charset="0"/>
              </a:rPr>
              <a:t>Not what goes into the mouth defiles a man; but what comes out of the mouth, this defiles a man.”</a:t>
            </a:r>
          </a:p>
          <a:p>
            <a:pPr marL="0" indent="0"/>
            <a:r>
              <a:rPr lang="en-US" b="1" dirty="0" smtClean="0">
                <a:solidFill>
                  <a:srgbClr val="993300"/>
                </a:solidFill>
                <a:latin typeface="Times New Roman" pitchFamily="18" charset="0"/>
                <a:cs typeface="Times New Roman" pitchFamily="18" charset="0"/>
              </a:rPr>
              <a:t>This is said in the context of hand-washing, not kosher foods</a:t>
            </a:r>
            <a:r>
              <a:rPr lang="en-US" b="1" dirty="0" smtClean="0">
                <a:solidFill>
                  <a:srgbClr val="993300"/>
                </a:solidFill>
                <a:latin typeface="Times New Roman" pitchFamily="18" charset="0"/>
                <a:cs typeface="Times New Roman" pitchFamily="18" charset="0"/>
              </a:rPr>
              <a:t>.</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95829716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76800"/>
          </a:xfrm>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Debate about Tradition</a:t>
            </a:r>
          </a:p>
          <a:p>
            <a:pPr marL="0" indent="0"/>
            <a:r>
              <a:rPr lang="en-US" b="1" dirty="0" smtClean="0">
                <a:solidFill>
                  <a:srgbClr val="993300"/>
                </a:solidFill>
                <a:latin typeface="Times New Roman" pitchFamily="18" charset="0"/>
                <a:cs typeface="Times New Roman" pitchFamily="18" charset="0"/>
              </a:rPr>
              <a:t>Jesus proclaims, “Hear and understand:</a:t>
            </a:r>
            <a:r>
              <a:rPr lang="en-US" b="1" baseline="30000" dirty="0" smtClean="0">
                <a:solidFill>
                  <a:srgbClr val="993300"/>
                </a:solidFill>
                <a:latin typeface="Times New Roman" pitchFamily="18" charset="0"/>
                <a:cs typeface="Times New Roman" pitchFamily="18" charset="0"/>
              </a:rPr>
              <a:t> </a:t>
            </a:r>
            <a:r>
              <a:rPr lang="en-US" b="1" dirty="0" smtClean="0">
                <a:solidFill>
                  <a:srgbClr val="993300"/>
                </a:solidFill>
                <a:latin typeface="Times New Roman" pitchFamily="18" charset="0"/>
                <a:cs typeface="Times New Roman" pitchFamily="18" charset="0"/>
              </a:rPr>
              <a:t>Not what goes into the mouth defiles a man; but what comes out of the mouth, this defiles a man.”</a:t>
            </a:r>
          </a:p>
          <a:p>
            <a:pPr marL="0" indent="0"/>
            <a:r>
              <a:rPr lang="en-US" b="1" dirty="0" smtClean="0">
                <a:solidFill>
                  <a:srgbClr val="993300"/>
                </a:solidFill>
                <a:latin typeface="Times New Roman" pitchFamily="18" charset="0"/>
                <a:cs typeface="Times New Roman" pitchFamily="18" charset="0"/>
              </a:rPr>
              <a:t>This is said in the context of hand-washing, not kosher foods.</a:t>
            </a:r>
          </a:p>
          <a:p>
            <a:pPr marL="0" indent="0"/>
            <a:r>
              <a:rPr lang="en-US" b="1" dirty="0" smtClean="0">
                <a:solidFill>
                  <a:srgbClr val="993300"/>
                </a:solidFill>
                <a:latin typeface="Times New Roman" pitchFamily="18" charset="0"/>
                <a:cs typeface="Times New Roman" pitchFamily="18" charset="0"/>
              </a:rPr>
              <a:t>“Do you know the Pharisees were offended when they heard this saying?”</a:t>
            </a:r>
          </a:p>
        </p:txBody>
      </p:sp>
    </p:spTree>
    <p:extLst>
      <p:ext uri="{BB962C8B-B14F-4D97-AF65-F5344CB8AC3E}">
        <p14:creationId xmlns="" xmlns:p14="http://schemas.microsoft.com/office/powerpoint/2010/main" val="195829716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Canaanite Woman &amp; </a:t>
            </a:r>
            <a:r>
              <a:rPr lang="en-US" sz="3600" b="1" dirty="0" smtClean="0">
                <a:solidFill>
                  <a:srgbClr val="993300"/>
                </a:solidFill>
                <a:latin typeface="Times New Roman" pitchFamily="18" charset="0"/>
                <a:cs typeface="Times New Roman" pitchFamily="18" charset="0"/>
              </a:rPr>
              <a:t>Healings</a:t>
            </a:r>
            <a:endParaRPr lang="en-US" sz="3600"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98734217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Canaanite Woman &amp; Healings</a:t>
            </a:r>
          </a:p>
          <a:p>
            <a:pPr marL="0" indent="0"/>
            <a:r>
              <a:rPr lang="en-US" b="1" dirty="0" smtClean="0">
                <a:solidFill>
                  <a:srgbClr val="993300"/>
                </a:solidFill>
                <a:latin typeface="Times New Roman" pitchFamily="18" charset="0"/>
                <a:cs typeface="Times New Roman" pitchFamily="18" charset="0"/>
              </a:rPr>
              <a:t>They headed to the region of </a:t>
            </a:r>
            <a:r>
              <a:rPr lang="en-US" b="1" dirty="0" err="1" smtClean="0">
                <a:solidFill>
                  <a:srgbClr val="993300"/>
                </a:solidFill>
                <a:latin typeface="Times New Roman" pitchFamily="18" charset="0"/>
                <a:cs typeface="Times New Roman" pitchFamily="18" charset="0"/>
              </a:rPr>
              <a:t>Tyre</a:t>
            </a:r>
            <a:r>
              <a:rPr lang="en-US" b="1" dirty="0" smtClean="0">
                <a:solidFill>
                  <a:srgbClr val="993300"/>
                </a:solidFill>
                <a:latin typeface="Times New Roman" pitchFamily="18" charset="0"/>
                <a:cs typeface="Times New Roman" pitchFamily="18" charset="0"/>
              </a:rPr>
              <a:t> and </a:t>
            </a:r>
            <a:r>
              <a:rPr lang="en-US" b="1" dirty="0" smtClean="0">
                <a:solidFill>
                  <a:srgbClr val="993300"/>
                </a:solidFill>
                <a:latin typeface="Times New Roman" pitchFamily="18" charset="0"/>
                <a:cs typeface="Times New Roman" pitchFamily="18" charset="0"/>
              </a:rPr>
              <a:t>Sidon</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98734217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Canaanite Woman &amp; Healings</a:t>
            </a:r>
          </a:p>
          <a:p>
            <a:pPr marL="0" indent="0"/>
            <a:r>
              <a:rPr lang="en-US" b="1" dirty="0" smtClean="0">
                <a:solidFill>
                  <a:srgbClr val="993300"/>
                </a:solidFill>
                <a:latin typeface="Times New Roman" pitchFamily="18" charset="0"/>
                <a:cs typeface="Times New Roman" pitchFamily="18" charset="0"/>
              </a:rPr>
              <a:t>They headed to the region of </a:t>
            </a:r>
            <a:r>
              <a:rPr lang="en-US" b="1" dirty="0" err="1" smtClean="0">
                <a:solidFill>
                  <a:srgbClr val="993300"/>
                </a:solidFill>
                <a:latin typeface="Times New Roman" pitchFamily="18" charset="0"/>
                <a:cs typeface="Times New Roman" pitchFamily="18" charset="0"/>
              </a:rPr>
              <a:t>Tyre</a:t>
            </a:r>
            <a:r>
              <a:rPr lang="en-US" b="1" dirty="0" smtClean="0">
                <a:solidFill>
                  <a:srgbClr val="993300"/>
                </a:solidFill>
                <a:latin typeface="Times New Roman" pitchFamily="18" charset="0"/>
                <a:cs typeface="Times New Roman" pitchFamily="18" charset="0"/>
              </a:rPr>
              <a:t> and Sidon</a:t>
            </a:r>
          </a:p>
          <a:p>
            <a:pPr marL="0" indent="0"/>
            <a:r>
              <a:rPr lang="en-US" b="1" dirty="0" smtClean="0">
                <a:solidFill>
                  <a:srgbClr val="993300"/>
                </a:solidFill>
                <a:latin typeface="Times New Roman" pitchFamily="18" charset="0"/>
                <a:cs typeface="Times New Roman" pitchFamily="18" charset="0"/>
              </a:rPr>
              <a:t>The woman was specifically a Canaanite from those regions.  She was definitely pagan</a:t>
            </a:r>
            <a:r>
              <a:rPr lang="en-US" b="1" dirty="0" smtClean="0">
                <a:solidFill>
                  <a:srgbClr val="993300"/>
                </a:solidFill>
                <a:latin typeface="Times New Roman" pitchFamily="18" charset="0"/>
                <a:cs typeface="Times New Roman" pitchFamily="18" charset="0"/>
              </a:rPr>
              <a:t>!</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98734217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Canaanite Woman &amp; Healings</a:t>
            </a:r>
          </a:p>
          <a:p>
            <a:pPr marL="0" indent="0"/>
            <a:r>
              <a:rPr lang="en-US" b="1" dirty="0" smtClean="0">
                <a:solidFill>
                  <a:srgbClr val="993300"/>
                </a:solidFill>
                <a:latin typeface="Times New Roman" pitchFamily="18" charset="0"/>
                <a:cs typeface="Times New Roman" pitchFamily="18" charset="0"/>
              </a:rPr>
              <a:t>They headed to the region of </a:t>
            </a:r>
            <a:r>
              <a:rPr lang="en-US" b="1" dirty="0" err="1" smtClean="0">
                <a:solidFill>
                  <a:srgbClr val="993300"/>
                </a:solidFill>
                <a:latin typeface="Times New Roman" pitchFamily="18" charset="0"/>
                <a:cs typeface="Times New Roman" pitchFamily="18" charset="0"/>
              </a:rPr>
              <a:t>Tyre</a:t>
            </a:r>
            <a:r>
              <a:rPr lang="en-US" b="1" dirty="0" smtClean="0">
                <a:solidFill>
                  <a:srgbClr val="993300"/>
                </a:solidFill>
                <a:latin typeface="Times New Roman" pitchFamily="18" charset="0"/>
                <a:cs typeface="Times New Roman" pitchFamily="18" charset="0"/>
              </a:rPr>
              <a:t> and Sidon</a:t>
            </a:r>
          </a:p>
          <a:p>
            <a:pPr marL="0" indent="0"/>
            <a:r>
              <a:rPr lang="en-US" b="1" dirty="0" smtClean="0">
                <a:solidFill>
                  <a:srgbClr val="993300"/>
                </a:solidFill>
                <a:latin typeface="Times New Roman" pitchFamily="18" charset="0"/>
                <a:cs typeface="Times New Roman" pitchFamily="18" charset="0"/>
              </a:rPr>
              <a:t>The woman was specifically a Canaanite from those regions.  She was definitely pagan!</a:t>
            </a:r>
          </a:p>
          <a:p>
            <a:pPr marL="0" indent="0"/>
            <a:r>
              <a:rPr lang="en-US" b="1" dirty="0" smtClean="0">
                <a:solidFill>
                  <a:srgbClr val="993300"/>
                </a:solidFill>
                <a:latin typeface="Times New Roman" pitchFamily="18" charset="0"/>
                <a:cs typeface="Times New Roman" pitchFamily="18" charset="0"/>
              </a:rPr>
              <a:t>She calls him both “Lord” and “Son of David,” very Jewish Messianic </a:t>
            </a:r>
            <a:r>
              <a:rPr lang="en-US" b="1" dirty="0" smtClean="0">
                <a:solidFill>
                  <a:srgbClr val="993300"/>
                </a:solidFill>
                <a:latin typeface="Times New Roman" pitchFamily="18" charset="0"/>
                <a:cs typeface="Times New Roman" pitchFamily="18" charset="0"/>
              </a:rPr>
              <a:t>titles</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98734217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Canaanite Woman &amp; Healings</a:t>
            </a:r>
          </a:p>
          <a:p>
            <a:pPr marL="0" indent="0"/>
            <a:r>
              <a:rPr lang="en-US" b="1" dirty="0" smtClean="0">
                <a:solidFill>
                  <a:srgbClr val="993300"/>
                </a:solidFill>
                <a:latin typeface="Times New Roman" pitchFamily="18" charset="0"/>
                <a:cs typeface="Times New Roman" pitchFamily="18" charset="0"/>
              </a:rPr>
              <a:t>They headed to the region of </a:t>
            </a:r>
            <a:r>
              <a:rPr lang="en-US" b="1" dirty="0" err="1" smtClean="0">
                <a:solidFill>
                  <a:srgbClr val="993300"/>
                </a:solidFill>
                <a:latin typeface="Times New Roman" pitchFamily="18" charset="0"/>
                <a:cs typeface="Times New Roman" pitchFamily="18" charset="0"/>
              </a:rPr>
              <a:t>Tyre</a:t>
            </a:r>
            <a:r>
              <a:rPr lang="en-US" b="1" dirty="0" smtClean="0">
                <a:solidFill>
                  <a:srgbClr val="993300"/>
                </a:solidFill>
                <a:latin typeface="Times New Roman" pitchFamily="18" charset="0"/>
                <a:cs typeface="Times New Roman" pitchFamily="18" charset="0"/>
              </a:rPr>
              <a:t> and Sidon</a:t>
            </a:r>
          </a:p>
          <a:p>
            <a:pPr marL="0" indent="0"/>
            <a:r>
              <a:rPr lang="en-US" b="1" dirty="0" smtClean="0">
                <a:solidFill>
                  <a:srgbClr val="993300"/>
                </a:solidFill>
                <a:latin typeface="Times New Roman" pitchFamily="18" charset="0"/>
                <a:cs typeface="Times New Roman" pitchFamily="18" charset="0"/>
              </a:rPr>
              <a:t>The woman was specifically a Canaanite from those regions.  She was definitely pagan!</a:t>
            </a:r>
          </a:p>
          <a:p>
            <a:pPr marL="0" indent="0"/>
            <a:r>
              <a:rPr lang="en-US" b="1" dirty="0" smtClean="0">
                <a:solidFill>
                  <a:srgbClr val="993300"/>
                </a:solidFill>
                <a:latin typeface="Times New Roman" pitchFamily="18" charset="0"/>
                <a:cs typeface="Times New Roman" pitchFamily="18" charset="0"/>
              </a:rPr>
              <a:t>She calls him both “Lord” and “Son of David,” very Jewish Messianic titles</a:t>
            </a:r>
          </a:p>
          <a:p>
            <a:pPr marL="0" indent="0"/>
            <a:r>
              <a:rPr lang="en-US" b="1" dirty="0" smtClean="0">
                <a:solidFill>
                  <a:srgbClr val="993300"/>
                </a:solidFill>
                <a:latin typeface="Times New Roman" pitchFamily="18" charset="0"/>
                <a:cs typeface="Times New Roman" pitchFamily="18" charset="0"/>
              </a:rPr>
              <a:t>The disciples want Jesus to exorcise her daughter out of convenience, but He refuses.</a:t>
            </a:r>
          </a:p>
        </p:txBody>
      </p:sp>
    </p:spTree>
    <p:extLst>
      <p:ext uri="{BB962C8B-B14F-4D97-AF65-F5344CB8AC3E}">
        <p14:creationId xmlns="" xmlns:p14="http://schemas.microsoft.com/office/powerpoint/2010/main" val="2987342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marL="0" indent="0">
              <a:buNone/>
            </a:pPr>
            <a:r>
              <a:rPr lang="en-US" sz="4000" b="1" dirty="0" smtClean="0">
                <a:solidFill>
                  <a:srgbClr val="993300"/>
                </a:solidFill>
                <a:latin typeface="Times New Roman" pitchFamily="18" charset="0"/>
                <a:cs typeface="Times New Roman" pitchFamily="18" charset="0"/>
              </a:rPr>
              <a:t>A Bible Study in Two Parts</a:t>
            </a:r>
          </a:p>
          <a:p>
            <a:pPr marL="914400" lvl="1" indent="-514350">
              <a:buFont typeface="+mj-lt"/>
              <a:buAutoNum type="arabicPeriod"/>
            </a:pPr>
            <a:r>
              <a:rPr lang="en-US" sz="3200" b="1" dirty="0" smtClean="0">
                <a:solidFill>
                  <a:srgbClr val="993300"/>
                </a:solidFill>
                <a:latin typeface="Times New Roman" pitchFamily="18" charset="0"/>
                <a:cs typeface="Times New Roman" pitchFamily="18" charset="0"/>
              </a:rPr>
              <a:t>Miracles, Controversies, and the Cross (14-17) </a:t>
            </a:r>
          </a:p>
        </p:txBody>
      </p:sp>
    </p:spTree>
    <p:extLst>
      <p:ext uri="{BB962C8B-B14F-4D97-AF65-F5344CB8AC3E}">
        <p14:creationId xmlns="" xmlns:p14="http://schemas.microsoft.com/office/powerpoint/2010/main" val="164371650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00600"/>
          </a:xfrm>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Canaanite Woman &amp; Healings</a:t>
            </a:r>
          </a:p>
          <a:p>
            <a:pPr marL="0" indent="0"/>
            <a:r>
              <a:rPr lang="en-US" b="1" dirty="0" smtClean="0">
                <a:solidFill>
                  <a:srgbClr val="993300"/>
                </a:solidFill>
                <a:latin typeface="Times New Roman" pitchFamily="18" charset="0"/>
                <a:cs typeface="Times New Roman" pitchFamily="18" charset="0"/>
              </a:rPr>
              <a:t>Jesus affirms His mission by stating, “I was not sent except to the lost sheep of the house of Israel.”</a:t>
            </a:r>
          </a:p>
          <a:p>
            <a:pPr marL="0" indent="0"/>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90216437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00600"/>
          </a:xfrm>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Canaanite Woman &amp; Healings</a:t>
            </a:r>
          </a:p>
          <a:p>
            <a:pPr marL="0" indent="0"/>
            <a:r>
              <a:rPr lang="en-US" b="1" dirty="0" smtClean="0">
                <a:solidFill>
                  <a:srgbClr val="993300"/>
                </a:solidFill>
                <a:latin typeface="Times New Roman" pitchFamily="18" charset="0"/>
                <a:cs typeface="Times New Roman" pitchFamily="18" charset="0"/>
              </a:rPr>
              <a:t>Jesus affirms His mission by stating, “I was not sent except to the lost sheep of the house of Israel.”</a:t>
            </a:r>
          </a:p>
          <a:p>
            <a:pPr marL="0" indent="0"/>
            <a:r>
              <a:rPr lang="en-US" b="1" dirty="0" smtClean="0">
                <a:solidFill>
                  <a:srgbClr val="993300"/>
                </a:solidFill>
                <a:latin typeface="Times New Roman" pitchFamily="18" charset="0"/>
                <a:cs typeface="Times New Roman" pitchFamily="18" charset="0"/>
              </a:rPr>
              <a:t>Her response and His ultimate healing of her daughter affirms, however, what the </a:t>
            </a:r>
            <a:r>
              <a:rPr lang="en-US" b="1" dirty="0" err="1" smtClean="0">
                <a:solidFill>
                  <a:srgbClr val="993300"/>
                </a:solidFill>
                <a:latin typeface="Times New Roman" pitchFamily="18" charset="0"/>
                <a:cs typeface="Times New Roman" pitchFamily="18" charset="0"/>
              </a:rPr>
              <a:t>Matthean</a:t>
            </a:r>
            <a:r>
              <a:rPr lang="en-US" b="1" dirty="0" smtClean="0">
                <a:solidFill>
                  <a:srgbClr val="993300"/>
                </a:solidFill>
                <a:latin typeface="Times New Roman" pitchFamily="18" charset="0"/>
                <a:cs typeface="Times New Roman" pitchFamily="18" charset="0"/>
              </a:rPr>
              <a:t> community would have hoped to have heard about salvation: Salvation is first to the Jews, then to the nations…</a:t>
            </a:r>
          </a:p>
          <a:p>
            <a:pPr marL="0" indent="0"/>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90216437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Canaanite Woman &amp; Healings</a:t>
            </a:r>
          </a:p>
          <a:p>
            <a:pPr marL="0" indent="0"/>
            <a:r>
              <a:rPr lang="en-US" b="1" dirty="0" smtClean="0">
                <a:solidFill>
                  <a:srgbClr val="993300"/>
                </a:solidFill>
                <a:latin typeface="Times New Roman" pitchFamily="18" charset="0"/>
                <a:cs typeface="Times New Roman" pitchFamily="18" charset="0"/>
              </a:rPr>
              <a:t>After this Jesus worked all kinds of healing miracles, “and they glorified the God of Israel.”</a:t>
            </a:r>
          </a:p>
        </p:txBody>
      </p:sp>
    </p:spTree>
    <p:extLst>
      <p:ext uri="{BB962C8B-B14F-4D97-AF65-F5344CB8AC3E}">
        <p14:creationId xmlns="" xmlns:p14="http://schemas.microsoft.com/office/powerpoint/2010/main" val="168350708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Feeding of the Four Thousand</a:t>
            </a:r>
          </a:p>
          <a:p>
            <a:pPr marL="0" indent="0"/>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57919223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Feeding of the Four Thousand</a:t>
            </a:r>
          </a:p>
          <a:p>
            <a:pPr marL="0" indent="0"/>
            <a:r>
              <a:rPr lang="en-US" b="1" dirty="0" smtClean="0">
                <a:solidFill>
                  <a:srgbClr val="993300"/>
                </a:solidFill>
                <a:latin typeface="Times New Roman" pitchFamily="18" charset="0"/>
                <a:cs typeface="Times New Roman" pitchFamily="18" charset="0"/>
              </a:rPr>
              <a:t>14:19 reads, “He blessed and broke and gave the loaves to the disciples”</a:t>
            </a:r>
          </a:p>
          <a:p>
            <a:pPr marL="0" indent="0"/>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57919223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Feeding of the Four Thousand</a:t>
            </a:r>
          </a:p>
          <a:p>
            <a:pPr marL="0" indent="0"/>
            <a:r>
              <a:rPr lang="en-US" b="1" dirty="0" smtClean="0">
                <a:solidFill>
                  <a:srgbClr val="993300"/>
                </a:solidFill>
                <a:latin typeface="Times New Roman" pitchFamily="18" charset="0"/>
                <a:cs typeface="Times New Roman" pitchFamily="18" charset="0"/>
              </a:rPr>
              <a:t>14:19 reads, “He blessed and broke and gave the loaves to the disciples”</a:t>
            </a:r>
          </a:p>
          <a:p>
            <a:pPr marL="0" indent="0"/>
            <a:r>
              <a:rPr lang="en-US" b="1" dirty="0" smtClean="0">
                <a:solidFill>
                  <a:srgbClr val="993300"/>
                </a:solidFill>
                <a:latin typeface="Times New Roman" pitchFamily="18" charset="0"/>
                <a:cs typeface="Times New Roman" pitchFamily="18" charset="0"/>
              </a:rPr>
              <a:t>15:36 reads, “He took the seven loaves and the fish and gave thanks, broke them and gave them to His disciples”</a:t>
            </a:r>
          </a:p>
          <a:p>
            <a:pPr marL="0" indent="0"/>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57919223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Feeding of the Four Thousand</a:t>
            </a:r>
          </a:p>
          <a:p>
            <a:pPr marL="0" indent="0"/>
            <a:r>
              <a:rPr lang="en-US" b="1" dirty="0" smtClean="0">
                <a:solidFill>
                  <a:srgbClr val="993300"/>
                </a:solidFill>
                <a:latin typeface="Times New Roman" pitchFamily="18" charset="0"/>
                <a:cs typeface="Times New Roman" pitchFamily="18" charset="0"/>
              </a:rPr>
              <a:t>14:19 reads, “He blessed and </a:t>
            </a:r>
            <a:r>
              <a:rPr lang="en-US" b="1" u="sng" dirty="0" smtClean="0">
                <a:solidFill>
                  <a:srgbClr val="993300"/>
                </a:solidFill>
                <a:latin typeface="Times New Roman" pitchFamily="18" charset="0"/>
                <a:cs typeface="Times New Roman" pitchFamily="18" charset="0"/>
              </a:rPr>
              <a:t>broke</a:t>
            </a:r>
            <a:r>
              <a:rPr lang="en-US" b="1" dirty="0" smtClean="0">
                <a:solidFill>
                  <a:srgbClr val="993300"/>
                </a:solidFill>
                <a:latin typeface="Times New Roman" pitchFamily="18" charset="0"/>
                <a:cs typeface="Times New Roman" pitchFamily="18" charset="0"/>
              </a:rPr>
              <a:t> and </a:t>
            </a:r>
            <a:r>
              <a:rPr lang="en-US" b="1" u="sng" dirty="0" smtClean="0">
                <a:solidFill>
                  <a:srgbClr val="993300"/>
                </a:solidFill>
                <a:latin typeface="Times New Roman" pitchFamily="18" charset="0"/>
                <a:cs typeface="Times New Roman" pitchFamily="18" charset="0"/>
              </a:rPr>
              <a:t>gave</a:t>
            </a:r>
            <a:r>
              <a:rPr lang="en-US" b="1" dirty="0" smtClean="0">
                <a:solidFill>
                  <a:srgbClr val="993300"/>
                </a:solidFill>
                <a:latin typeface="Times New Roman" pitchFamily="18" charset="0"/>
                <a:cs typeface="Times New Roman" pitchFamily="18" charset="0"/>
              </a:rPr>
              <a:t> the loaves </a:t>
            </a:r>
            <a:r>
              <a:rPr lang="en-US" b="1" u="sng" dirty="0" smtClean="0">
                <a:solidFill>
                  <a:srgbClr val="993300"/>
                </a:solidFill>
                <a:latin typeface="Times New Roman" pitchFamily="18" charset="0"/>
                <a:cs typeface="Times New Roman" pitchFamily="18" charset="0"/>
              </a:rPr>
              <a:t>to </a:t>
            </a:r>
            <a:r>
              <a:rPr lang="en-US" b="1" dirty="0" smtClean="0">
                <a:solidFill>
                  <a:srgbClr val="993300"/>
                </a:solidFill>
                <a:latin typeface="Times New Roman" pitchFamily="18" charset="0"/>
                <a:cs typeface="Times New Roman" pitchFamily="18" charset="0"/>
              </a:rPr>
              <a:t>the</a:t>
            </a:r>
            <a:r>
              <a:rPr lang="en-US" b="1" u="sng" dirty="0" smtClean="0">
                <a:solidFill>
                  <a:srgbClr val="993300"/>
                </a:solidFill>
                <a:latin typeface="Times New Roman" pitchFamily="18" charset="0"/>
                <a:cs typeface="Times New Roman" pitchFamily="18" charset="0"/>
              </a:rPr>
              <a:t> disciples</a:t>
            </a:r>
            <a:r>
              <a:rPr lang="en-US" b="1" dirty="0" smtClean="0">
                <a:solidFill>
                  <a:srgbClr val="993300"/>
                </a:solidFill>
                <a:latin typeface="Times New Roman" pitchFamily="18" charset="0"/>
                <a:cs typeface="Times New Roman" pitchFamily="18" charset="0"/>
              </a:rPr>
              <a:t>”</a:t>
            </a:r>
          </a:p>
          <a:p>
            <a:pPr marL="0" indent="0"/>
            <a:r>
              <a:rPr lang="en-US" b="1" dirty="0" smtClean="0">
                <a:solidFill>
                  <a:srgbClr val="993300"/>
                </a:solidFill>
                <a:latin typeface="Times New Roman" pitchFamily="18" charset="0"/>
                <a:cs typeface="Times New Roman" pitchFamily="18" charset="0"/>
              </a:rPr>
              <a:t>15:36 reads, “He took the seven loaves and the fish and gave thanks, </a:t>
            </a:r>
            <a:r>
              <a:rPr lang="en-US" b="1" u="sng" dirty="0" smtClean="0">
                <a:solidFill>
                  <a:srgbClr val="993300"/>
                </a:solidFill>
                <a:latin typeface="Times New Roman" pitchFamily="18" charset="0"/>
                <a:cs typeface="Times New Roman" pitchFamily="18" charset="0"/>
              </a:rPr>
              <a:t>broke</a:t>
            </a:r>
            <a:r>
              <a:rPr lang="en-US" b="1" dirty="0" smtClean="0">
                <a:solidFill>
                  <a:srgbClr val="993300"/>
                </a:solidFill>
                <a:latin typeface="Times New Roman" pitchFamily="18" charset="0"/>
                <a:cs typeface="Times New Roman" pitchFamily="18" charset="0"/>
              </a:rPr>
              <a:t> them and </a:t>
            </a:r>
            <a:r>
              <a:rPr lang="en-US" b="1" u="sng" dirty="0" smtClean="0">
                <a:solidFill>
                  <a:srgbClr val="993300"/>
                </a:solidFill>
                <a:latin typeface="Times New Roman" pitchFamily="18" charset="0"/>
                <a:cs typeface="Times New Roman" pitchFamily="18" charset="0"/>
              </a:rPr>
              <a:t>gave</a:t>
            </a:r>
            <a:r>
              <a:rPr lang="en-US" b="1" dirty="0" smtClean="0">
                <a:solidFill>
                  <a:srgbClr val="993300"/>
                </a:solidFill>
                <a:latin typeface="Times New Roman" pitchFamily="18" charset="0"/>
                <a:cs typeface="Times New Roman" pitchFamily="18" charset="0"/>
              </a:rPr>
              <a:t> them </a:t>
            </a:r>
            <a:r>
              <a:rPr lang="en-US" b="1" u="sng" dirty="0" smtClean="0">
                <a:solidFill>
                  <a:srgbClr val="993300"/>
                </a:solidFill>
                <a:latin typeface="Times New Roman" pitchFamily="18" charset="0"/>
                <a:cs typeface="Times New Roman" pitchFamily="18" charset="0"/>
              </a:rPr>
              <a:t>to </a:t>
            </a:r>
            <a:r>
              <a:rPr lang="en-US" b="1" dirty="0" smtClean="0">
                <a:solidFill>
                  <a:srgbClr val="993300"/>
                </a:solidFill>
                <a:latin typeface="Times New Roman" pitchFamily="18" charset="0"/>
                <a:cs typeface="Times New Roman" pitchFamily="18" charset="0"/>
              </a:rPr>
              <a:t>His</a:t>
            </a:r>
            <a:r>
              <a:rPr lang="en-US" b="1" u="sng" dirty="0" smtClean="0">
                <a:solidFill>
                  <a:srgbClr val="993300"/>
                </a:solidFill>
                <a:latin typeface="Times New Roman" pitchFamily="18" charset="0"/>
                <a:cs typeface="Times New Roman" pitchFamily="18" charset="0"/>
              </a:rPr>
              <a:t> disciples</a:t>
            </a:r>
            <a:r>
              <a:rPr lang="en-US" b="1" dirty="0" smtClean="0">
                <a:solidFill>
                  <a:srgbClr val="993300"/>
                </a:solidFill>
                <a:latin typeface="Times New Roman" pitchFamily="18" charset="0"/>
                <a:cs typeface="Times New Roman" pitchFamily="18" charset="0"/>
              </a:rPr>
              <a:t>”</a:t>
            </a:r>
          </a:p>
          <a:p>
            <a:pPr marL="0" indent="0"/>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57919223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Feeding of the Four Thousand</a:t>
            </a:r>
          </a:p>
          <a:p>
            <a:pPr marL="0" indent="0"/>
            <a:r>
              <a:rPr lang="en-US" b="1" dirty="0" smtClean="0">
                <a:solidFill>
                  <a:srgbClr val="993300"/>
                </a:solidFill>
                <a:latin typeface="Times New Roman" pitchFamily="18" charset="0"/>
                <a:cs typeface="Times New Roman" pitchFamily="18" charset="0"/>
              </a:rPr>
              <a:t>14:19 reads, “He blessed and </a:t>
            </a:r>
            <a:r>
              <a:rPr lang="en-US" b="1" u="sng" dirty="0" smtClean="0">
                <a:solidFill>
                  <a:srgbClr val="993300"/>
                </a:solidFill>
                <a:latin typeface="Times New Roman" pitchFamily="18" charset="0"/>
                <a:cs typeface="Times New Roman" pitchFamily="18" charset="0"/>
              </a:rPr>
              <a:t>broke</a:t>
            </a:r>
            <a:r>
              <a:rPr lang="en-US" b="1" dirty="0" smtClean="0">
                <a:solidFill>
                  <a:srgbClr val="993300"/>
                </a:solidFill>
                <a:latin typeface="Times New Roman" pitchFamily="18" charset="0"/>
                <a:cs typeface="Times New Roman" pitchFamily="18" charset="0"/>
              </a:rPr>
              <a:t> and </a:t>
            </a:r>
            <a:r>
              <a:rPr lang="en-US" b="1" u="sng" dirty="0" smtClean="0">
                <a:solidFill>
                  <a:srgbClr val="993300"/>
                </a:solidFill>
                <a:latin typeface="Times New Roman" pitchFamily="18" charset="0"/>
                <a:cs typeface="Times New Roman" pitchFamily="18" charset="0"/>
              </a:rPr>
              <a:t>gave</a:t>
            </a:r>
            <a:r>
              <a:rPr lang="en-US" b="1" dirty="0" smtClean="0">
                <a:solidFill>
                  <a:srgbClr val="993300"/>
                </a:solidFill>
                <a:latin typeface="Times New Roman" pitchFamily="18" charset="0"/>
                <a:cs typeface="Times New Roman" pitchFamily="18" charset="0"/>
              </a:rPr>
              <a:t> the loaves </a:t>
            </a:r>
            <a:r>
              <a:rPr lang="en-US" b="1" u="sng" dirty="0" smtClean="0">
                <a:solidFill>
                  <a:srgbClr val="993300"/>
                </a:solidFill>
                <a:latin typeface="Times New Roman" pitchFamily="18" charset="0"/>
                <a:cs typeface="Times New Roman" pitchFamily="18" charset="0"/>
              </a:rPr>
              <a:t>to </a:t>
            </a:r>
            <a:r>
              <a:rPr lang="en-US" b="1" dirty="0" smtClean="0">
                <a:solidFill>
                  <a:srgbClr val="993300"/>
                </a:solidFill>
                <a:latin typeface="Times New Roman" pitchFamily="18" charset="0"/>
                <a:cs typeface="Times New Roman" pitchFamily="18" charset="0"/>
              </a:rPr>
              <a:t>the</a:t>
            </a:r>
            <a:r>
              <a:rPr lang="en-US" b="1" u="sng" dirty="0" smtClean="0">
                <a:solidFill>
                  <a:srgbClr val="993300"/>
                </a:solidFill>
                <a:latin typeface="Times New Roman" pitchFamily="18" charset="0"/>
                <a:cs typeface="Times New Roman" pitchFamily="18" charset="0"/>
              </a:rPr>
              <a:t> disciples</a:t>
            </a:r>
            <a:r>
              <a:rPr lang="en-US" b="1" dirty="0" smtClean="0">
                <a:solidFill>
                  <a:srgbClr val="993300"/>
                </a:solidFill>
                <a:latin typeface="Times New Roman" pitchFamily="18" charset="0"/>
                <a:cs typeface="Times New Roman" pitchFamily="18" charset="0"/>
              </a:rPr>
              <a:t>”</a:t>
            </a:r>
          </a:p>
          <a:p>
            <a:pPr marL="0" indent="0"/>
            <a:r>
              <a:rPr lang="en-US" b="1" dirty="0" smtClean="0">
                <a:solidFill>
                  <a:srgbClr val="993300"/>
                </a:solidFill>
                <a:latin typeface="Times New Roman" pitchFamily="18" charset="0"/>
                <a:cs typeface="Times New Roman" pitchFamily="18" charset="0"/>
              </a:rPr>
              <a:t>15:36 reads, “He took the seven loaves and the fish and </a:t>
            </a:r>
            <a:r>
              <a:rPr lang="en-US" b="1" i="1" dirty="0" smtClean="0">
                <a:solidFill>
                  <a:srgbClr val="993300"/>
                </a:solidFill>
                <a:effectLst>
                  <a:outerShdw blurRad="38100" dist="38100" dir="2700000" algn="tl">
                    <a:srgbClr val="000000">
                      <a:alpha val="43137"/>
                    </a:srgbClr>
                  </a:outerShdw>
                </a:effectLst>
                <a:latin typeface="Times New Roman" pitchFamily="18" charset="0"/>
                <a:cs typeface="Times New Roman" pitchFamily="18" charset="0"/>
              </a:rPr>
              <a:t>gave thanks</a:t>
            </a:r>
            <a:r>
              <a:rPr lang="en-US" b="1" dirty="0" smtClean="0">
                <a:solidFill>
                  <a:srgbClr val="993300"/>
                </a:solidFill>
                <a:latin typeface="Times New Roman" pitchFamily="18" charset="0"/>
                <a:cs typeface="Times New Roman" pitchFamily="18" charset="0"/>
              </a:rPr>
              <a:t>, </a:t>
            </a:r>
            <a:r>
              <a:rPr lang="en-US" b="1" u="sng" dirty="0" smtClean="0">
                <a:solidFill>
                  <a:srgbClr val="993300"/>
                </a:solidFill>
                <a:latin typeface="Times New Roman" pitchFamily="18" charset="0"/>
                <a:cs typeface="Times New Roman" pitchFamily="18" charset="0"/>
              </a:rPr>
              <a:t>broke</a:t>
            </a:r>
            <a:r>
              <a:rPr lang="en-US" b="1" dirty="0" smtClean="0">
                <a:solidFill>
                  <a:srgbClr val="993300"/>
                </a:solidFill>
                <a:latin typeface="Times New Roman" pitchFamily="18" charset="0"/>
                <a:cs typeface="Times New Roman" pitchFamily="18" charset="0"/>
              </a:rPr>
              <a:t> them and </a:t>
            </a:r>
            <a:r>
              <a:rPr lang="en-US" b="1" u="sng" dirty="0" smtClean="0">
                <a:solidFill>
                  <a:srgbClr val="993300"/>
                </a:solidFill>
                <a:latin typeface="Times New Roman" pitchFamily="18" charset="0"/>
                <a:cs typeface="Times New Roman" pitchFamily="18" charset="0"/>
              </a:rPr>
              <a:t>gave</a:t>
            </a:r>
            <a:r>
              <a:rPr lang="en-US" b="1" dirty="0" smtClean="0">
                <a:solidFill>
                  <a:srgbClr val="993300"/>
                </a:solidFill>
                <a:latin typeface="Times New Roman" pitchFamily="18" charset="0"/>
                <a:cs typeface="Times New Roman" pitchFamily="18" charset="0"/>
              </a:rPr>
              <a:t> them </a:t>
            </a:r>
            <a:r>
              <a:rPr lang="en-US" b="1" u="sng" dirty="0" smtClean="0">
                <a:solidFill>
                  <a:srgbClr val="993300"/>
                </a:solidFill>
                <a:latin typeface="Times New Roman" pitchFamily="18" charset="0"/>
                <a:cs typeface="Times New Roman" pitchFamily="18" charset="0"/>
              </a:rPr>
              <a:t>to </a:t>
            </a:r>
            <a:r>
              <a:rPr lang="en-US" b="1" dirty="0" smtClean="0">
                <a:solidFill>
                  <a:srgbClr val="993300"/>
                </a:solidFill>
                <a:latin typeface="Times New Roman" pitchFamily="18" charset="0"/>
                <a:cs typeface="Times New Roman" pitchFamily="18" charset="0"/>
              </a:rPr>
              <a:t>His</a:t>
            </a:r>
            <a:r>
              <a:rPr lang="en-US" b="1" u="sng" dirty="0" smtClean="0">
                <a:solidFill>
                  <a:srgbClr val="993300"/>
                </a:solidFill>
                <a:latin typeface="Times New Roman" pitchFamily="18" charset="0"/>
                <a:cs typeface="Times New Roman" pitchFamily="18" charset="0"/>
              </a:rPr>
              <a:t> disciples</a:t>
            </a:r>
            <a:r>
              <a:rPr lang="en-US" b="1" dirty="0" smtClean="0">
                <a:solidFill>
                  <a:srgbClr val="993300"/>
                </a:solidFill>
                <a:latin typeface="Times New Roman" pitchFamily="18" charset="0"/>
                <a:cs typeface="Times New Roman" pitchFamily="18" charset="0"/>
              </a:rPr>
              <a:t>”</a:t>
            </a:r>
          </a:p>
          <a:p>
            <a:pPr marL="0" indent="0"/>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57919223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76800"/>
          </a:xfrm>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Feeding of the Four Thousand</a:t>
            </a:r>
          </a:p>
          <a:p>
            <a:pPr marL="0" indent="0"/>
            <a:r>
              <a:rPr lang="en-US" b="1" dirty="0" smtClean="0">
                <a:solidFill>
                  <a:srgbClr val="993300"/>
                </a:solidFill>
                <a:latin typeface="Times New Roman" pitchFamily="18" charset="0"/>
                <a:cs typeface="Times New Roman" pitchFamily="18" charset="0"/>
              </a:rPr>
              <a:t>14:19 reads, “He blessed and </a:t>
            </a:r>
            <a:r>
              <a:rPr lang="en-US" b="1" u="sng" dirty="0" smtClean="0">
                <a:solidFill>
                  <a:srgbClr val="993300"/>
                </a:solidFill>
                <a:latin typeface="Times New Roman" pitchFamily="18" charset="0"/>
                <a:cs typeface="Times New Roman" pitchFamily="18" charset="0"/>
              </a:rPr>
              <a:t>broke</a:t>
            </a:r>
            <a:r>
              <a:rPr lang="en-US" b="1" dirty="0" smtClean="0">
                <a:solidFill>
                  <a:srgbClr val="993300"/>
                </a:solidFill>
                <a:latin typeface="Times New Roman" pitchFamily="18" charset="0"/>
                <a:cs typeface="Times New Roman" pitchFamily="18" charset="0"/>
              </a:rPr>
              <a:t> and </a:t>
            </a:r>
            <a:r>
              <a:rPr lang="en-US" b="1" u="sng" dirty="0" smtClean="0">
                <a:solidFill>
                  <a:srgbClr val="993300"/>
                </a:solidFill>
                <a:latin typeface="Times New Roman" pitchFamily="18" charset="0"/>
                <a:cs typeface="Times New Roman" pitchFamily="18" charset="0"/>
              </a:rPr>
              <a:t>gave</a:t>
            </a:r>
            <a:r>
              <a:rPr lang="en-US" b="1" dirty="0" smtClean="0">
                <a:solidFill>
                  <a:srgbClr val="993300"/>
                </a:solidFill>
                <a:latin typeface="Times New Roman" pitchFamily="18" charset="0"/>
                <a:cs typeface="Times New Roman" pitchFamily="18" charset="0"/>
              </a:rPr>
              <a:t> the loaves </a:t>
            </a:r>
            <a:r>
              <a:rPr lang="en-US" b="1" u="sng" dirty="0" smtClean="0">
                <a:solidFill>
                  <a:srgbClr val="993300"/>
                </a:solidFill>
                <a:latin typeface="Times New Roman" pitchFamily="18" charset="0"/>
                <a:cs typeface="Times New Roman" pitchFamily="18" charset="0"/>
              </a:rPr>
              <a:t>to </a:t>
            </a:r>
            <a:r>
              <a:rPr lang="en-US" b="1" dirty="0" smtClean="0">
                <a:solidFill>
                  <a:srgbClr val="993300"/>
                </a:solidFill>
                <a:latin typeface="Times New Roman" pitchFamily="18" charset="0"/>
                <a:cs typeface="Times New Roman" pitchFamily="18" charset="0"/>
              </a:rPr>
              <a:t>the</a:t>
            </a:r>
            <a:r>
              <a:rPr lang="en-US" b="1" u="sng" dirty="0" smtClean="0">
                <a:solidFill>
                  <a:srgbClr val="993300"/>
                </a:solidFill>
                <a:latin typeface="Times New Roman" pitchFamily="18" charset="0"/>
                <a:cs typeface="Times New Roman" pitchFamily="18" charset="0"/>
              </a:rPr>
              <a:t> disciples</a:t>
            </a:r>
            <a:r>
              <a:rPr lang="en-US" b="1" dirty="0" smtClean="0">
                <a:solidFill>
                  <a:srgbClr val="993300"/>
                </a:solidFill>
                <a:latin typeface="Times New Roman" pitchFamily="18" charset="0"/>
                <a:cs typeface="Times New Roman" pitchFamily="18" charset="0"/>
              </a:rPr>
              <a:t>”</a:t>
            </a:r>
          </a:p>
          <a:p>
            <a:pPr marL="0" indent="0"/>
            <a:r>
              <a:rPr lang="en-US" b="1" dirty="0" smtClean="0">
                <a:solidFill>
                  <a:srgbClr val="993300"/>
                </a:solidFill>
                <a:latin typeface="Times New Roman" pitchFamily="18" charset="0"/>
                <a:cs typeface="Times New Roman" pitchFamily="18" charset="0"/>
              </a:rPr>
              <a:t>15:36 reads, “He took the seven loaves and the fish and </a:t>
            </a:r>
            <a:r>
              <a:rPr lang="en-US" b="1" i="1" dirty="0" smtClean="0">
                <a:solidFill>
                  <a:srgbClr val="993300"/>
                </a:solidFill>
                <a:effectLst>
                  <a:outerShdw blurRad="38100" dist="38100" dir="2700000" algn="tl">
                    <a:srgbClr val="000000">
                      <a:alpha val="43137"/>
                    </a:srgbClr>
                  </a:outerShdw>
                </a:effectLst>
                <a:latin typeface="Times New Roman" pitchFamily="18" charset="0"/>
                <a:cs typeface="Times New Roman" pitchFamily="18" charset="0"/>
              </a:rPr>
              <a:t>gave thanks</a:t>
            </a:r>
            <a:r>
              <a:rPr lang="en-US" b="1" dirty="0" smtClean="0">
                <a:solidFill>
                  <a:srgbClr val="993300"/>
                </a:solidFill>
                <a:latin typeface="Times New Roman" pitchFamily="18" charset="0"/>
                <a:cs typeface="Times New Roman" pitchFamily="18" charset="0"/>
              </a:rPr>
              <a:t>, </a:t>
            </a:r>
            <a:r>
              <a:rPr lang="en-US" b="1" u="sng" dirty="0" smtClean="0">
                <a:solidFill>
                  <a:srgbClr val="993300"/>
                </a:solidFill>
                <a:latin typeface="Times New Roman" pitchFamily="18" charset="0"/>
                <a:cs typeface="Times New Roman" pitchFamily="18" charset="0"/>
              </a:rPr>
              <a:t>broke</a:t>
            </a:r>
            <a:r>
              <a:rPr lang="en-US" b="1" dirty="0" smtClean="0">
                <a:solidFill>
                  <a:srgbClr val="993300"/>
                </a:solidFill>
                <a:latin typeface="Times New Roman" pitchFamily="18" charset="0"/>
                <a:cs typeface="Times New Roman" pitchFamily="18" charset="0"/>
              </a:rPr>
              <a:t> them and </a:t>
            </a:r>
            <a:r>
              <a:rPr lang="en-US" b="1" u="sng" dirty="0" smtClean="0">
                <a:solidFill>
                  <a:srgbClr val="993300"/>
                </a:solidFill>
                <a:latin typeface="Times New Roman" pitchFamily="18" charset="0"/>
                <a:cs typeface="Times New Roman" pitchFamily="18" charset="0"/>
              </a:rPr>
              <a:t>gave</a:t>
            </a:r>
            <a:r>
              <a:rPr lang="en-US" b="1" dirty="0" smtClean="0">
                <a:solidFill>
                  <a:srgbClr val="993300"/>
                </a:solidFill>
                <a:latin typeface="Times New Roman" pitchFamily="18" charset="0"/>
                <a:cs typeface="Times New Roman" pitchFamily="18" charset="0"/>
              </a:rPr>
              <a:t> them </a:t>
            </a:r>
            <a:r>
              <a:rPr lang="en-US" b="1" u="sng" dirty="0" smtClean="0">
                <a:solidFill>
                  <a:srgbClr val="993300"/>
                </a:solidFill>
                <a:latin typeface="Times New Roman" pitchFamily="18" charset="0"/>
                <a:cs typeface="Times New Roman" pitchFamily="18" charset="0"/>
              </a:rPr>
              <a:t>to </a:t>
            </a:r>
            <a:r>
              <a:rPr lang="en-US" b="1" dirty="0" smtClean="0">
                <a:solidFill>
                  <a:srgbClr val="993300"/>
                </a:solidFill>
                <a:latin typeface="Times New Roman" pitchFamily="18" charset="0"/>
                <a:cs typeface="Times New Roman" pitchFamily="18" charset="0"/>
              </a:rPr>
              <a:t>His</a:t>
            </a:r>
            <a:r>
              <a:rPr lang="en-US" b="1" u="sng" dirty="0" smtClean="0">
                <a:solidFill>
                  <a:srgbClr val="993300"/>
                </a:solidFill>
                <a:latin typeface="Times New Roman" pitchFamily="18" charset="0"/>
                <a:cs typeface="Times New Roman" pitchFamily="18" charset="0"/>
              </a:rPr>
              <a:t> disciples</a:t>
            </a:r>
            <a:r>
              <a:rPr lang="en-US" b="1" dirty="0" smtClean="0">
                <a:solidFill>
                  <a:srgbClr val="993300"/>
                </a:solidFill>
                <a:latin typeface="Times New Roman" pitchFamily="18" charset="0"/>
                <a:cs typeface="Times New Roman" pitchFamily="18" charset="0"/>
              </a:rPr>
              <a:t>”</a:t>
            </a:r>
          </a:p>
          <a:p>
            <a:pPr marL="0" indent="0"/>
            <a:r>
              <a:rPr lang="en-US" b="1" dirty="0" smtClean="0">
                <a:solidFill>
                  <a:srgbClr val="993300"/>
                </a:solidFill>
                <a:latin typeface="Times New Roman" pitchFamily="18" charset="0"/>
                <a:cs typeface="Times New Roman" pitchFamily="18" charset="0"/>
              </a:rPr>
              <a:t>“Gave thanks,” in Greek, is </a:t>
            </a:r>
            <a:r>
              <a:rPr lang="en-US" b="1" i="1" dirty="0" err="1" smtClean="0">
                <a:solidFill>
                  <a:srgbClr val="993300"/>
                </a:solidFill>
                <a:latin typeface="Times New Roman" pitchFamily="18" charset="0"/>
                <a:cs typeface="Times New Roman" pitchFamily="18" charset="0"/>
              </a:rPr>
              <a:t>eucharistesas</a:t>
            </a:r>
            <a:r>
              <a:rPr lang="en-US" b="1" dirty="0" smtClean="0">
                <a:solidFill>
                  <a:srgbClr val="993300"/>
                </a:solidFill>
                <a:latin typeface="Times New Roman" pitchFamily="18" charset="0"/>
                <a:cs typeface="Times New Roman" pitchFamily="18" charset="0"/>
              </a:rPr>
              <a:t>, and this feeding is a much more explicit connection to the Last Supper &amp; Eucharist!</a:t>
            </a:r>
          </a:p>
          <a:p>
            <a:pPr marL="0" indent="0"/>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57919223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Pharisees and </a:t>
            </a:r>
            <a:r>
              <a:rPr lang="en-US" sz="3600" b="1" dirty="0" smtClean="0">
                <a:solidFill>
                  <a:srgbClr val="993300"/>
                </a:solidFill>
                <a:latin typeface="Times New Roman" pitchFamily="18" charset="0"/>
                <a:cs typeface="Times New Roman" pitchFamily="18" charset="0"/>
              </a:rPr>
              <a:t>Sadducees</a:t>
            </a:r>
            <a:endParaRPr lang="en-US" sz="3600"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7598762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lstStyle/>
          <a:p>
            <a:pPr marL="0" indent="0">
              <a:buNone/>
            </a:pPr>
            <a:r>
              <a:rPr lang="en-US" sz="4000" b="1" dirty="0" smtClean="0">
                <a:solidFill>
                  <a:srgbClr val="993300"/>
                </a:solidFill>
                <a:latin typeface="Times New Roman" pitchFamily="18" charset="0"/>
                <a:cs typeface="Times New Roman" pitchFamily="18" charset="0"/>
              </a:rPr>
              <a:t>A Bible Study in Two Parts</a:t>
            </a:r>
          </a:p>
          <a:p>
            <a:pPr marL="914400" lvl="1" indent="-514350">
              <a:buFont typeface="+mj-lt"/>
              <a:buAutoNum type="arabicPeriod"/>
            </a:pPr>
            <a:r>
              <a:rPr lang="en-US" sz="3200" b="1" dirty="0" smtClean="0">
                <a:solidFill>
                  <a:srgbClr val="993300"/>
                </a:solidFill>
                <a:latin typeface="Times New Roman" pitchFamily="18" charset="0"/>
                <a:cs typeface="Times New Roman" pitchFamily="18" charset="0"/>
              </a:rPr>
              <a:t>Miracles, Controversies, and the Cross (14-17) </a:t>
            </a:r>
          </a:p>
          <a:p>
            <a:pPr marL="914400" lvl="1" indent="-514350">
              <a:buFont typeface="+mj-lt"/>
              <a:buAutoNum type="arabicPeriod"/>
            </a:pPr>
            <a:r>
              <a:rPr lang="en-US" sz="3200" b="1" dirty="0" smtClean="0">
                <a:solidFill>
                  <a:srgbClr val="993300"/>
                </a:solidFill>
                <a:latin typeface="Times New Roman" pitchFamily="18" charset="0"/>
                <a:cs typeface="Times New Roman" pitchFamily="18" charset="0"/>
              </a:rPr>
              <a:t>Advice to the Church (18)</a:t>
            </a:r>
          </a:p>
        </p:txBody>
      </p:sp>
    </p:spTree>
    <p:extLst>
      <p:ext uri="{BB962C8B-B14F-4D97-AF65-F5344CB8AC3E}">
        <p14:creationId xmlns="" xmlns:p14="http://schemas.microsoft.com/office/powerpoint/2010/main" val="233741123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Pharisees and Sadducees</a:t>
            </a:r>
          </a:p>
          <a:p>
            <a:pPr marL="0" indent="0"/>
            <a:r>
              <a:rPr lang="en-US" b="1" dirty="0" smtClean="0">
                <a:solidFill>
                  <a:srgbClr val="993300"/>
                </a:solidFill>
                <a:latin typeface="Times New Roman" pitchFamily="18" charset="0"/>
                <a:cs typeface="Times New Roman" pitchFamily="18" charset="0"/>
              </a:rPr>
              <a:t>It’s very rare the two groups actually attack Jesus at the same time</a:t>
            </a:r>
            <a:r>
              <a:rPr lang="en-US" b="1" dirty="0" smtClean="0">
                <a:solidFill>
                  <a:srgbClr val="993300"/>
                </a:solidFill>
                <a:latin typeface="Times New Roman" pitchFamily="18" charset="0"/>
                <a:cs typeface="Times New Roman" pitchFamily="18" charset="0"/>
              </a:rPr>
              <a:t>.</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75987628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Pharisees and Sadducees</a:t>
            </a:r>
          </a:p>
          <a:p>
            <a:pPr marL="0" indent="0"/>
            <a:r>
              <a:rPr lang="en-US" b="1" dirty="0" smtClean="0">
                <a:solidFill>
                  <a:srgbClr val="993300"/>
                </a:solidFill>
                <a:latin typeface="Times New Roman" pitchFamily="18" charset="0"/>
                <a:cs typeface="Times New Roman" pitchFamily="18" charset="0"/>
              </a:rPr>
              <a:t>It’s very rare the two groups actually attack Jesus at the same time.</a:t>
            </a:r>
          </a:p>
          <a:p>
            <a:pPr marL="0" indent="0"/>
            <a:r>
              <a:rPr lang="en-US" b="1" dirty="0" smtClean="0">
                <a:solidFill>
                  <a:srgbClr val="993300"/>
                </a:solidFill>
                <a:latin typeface="Times New Roman" pitchFamily="18" charset="0"/>
                <a:cs typeface="Times New Roman" pitchFamily="18" charset="0"/>
              </a:rPr>
              <a:t>The two groups come “testing Him” asking Him for a sign.  </a:t>
            </a:r>
          </a:p>
        </p:txBody>
      </p:sp>
    </p:spTree>
    <p:extLst>
      <p:ext uri="{BB962C8B-B14F-4D97-AF65-F5344CB8AC3E}">
        <p14:creationId xmlns="" xmlns:p14="http://schemas.microsoft.com/office/powerpoint/2010/main" val="175987628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Pharisees and Sadducees</a:t>
            </a:r>
          </a:p>
          <a:p>
            <a:pPr marL="0" indent="0"/>
            <a:r>
              <a:rPr lang="en-US" b="1" dirty="0" smtClean="0">
                <a:solidFill>
                  <a:srgbClr val="993300"/>
                </a:solidFill>
                <a:latin typeface="Times New Roman" pitchFamily="18" charset="0"/>
                <a:cs typeface="Times New Roman" pitchFamily="18" charset="0"/>
              </a:rPr>
              <a:t>It’s very rare the two groups actually attack Jesus at the same time.</a:t>
            </a:r>
          </a:p>
          <a:p>
            <a:pPr marL="0" indent="0"/>
            <a:r>
              <a:rPr lang="en-US" b="1" dirty="0" smtClean="0">
                <a:solidFill>
                  <a:srgbClr val="993300"/>
                </a:solidFill>
                <a:latin typeface="Times New Roman" pitchFamily="18" charset="0"/>
                <a:cs typeface="Times New Roman" pitchFamily="18" charset="0"/>
              </a:rPr>
              <a:t>The two groups come “testing Him” asking Him for a sign.  </a:t>
            </a:r>
          </a:p>
          <a:p>
            <a:pPr marL="0" indent="0"/>
            <a:r>
              <a:rPr lang="en-US" b="1" dirty="0" smtClean="0">
                <a:solidFill>
                  <a:srgbClr val="993300"/>
                </a:solidFill>
                <a:latin typeface="Times New Roman" pitchFamily="18" charset="0"/>
                <a:cs typeface="Times New Roman" pitchFamily="18" charset="0"/>
              </a:rPr>
              <a:t>His response is an expanded version of the same answer from 12:38-40</a:t>
            </a:r>
          </a:p>
        </p:txBody>
      </p:sp>
    </p:spTree>
    <p:extLst>
      <p:ext uri="{BB962C8B-B14F-4D97-AF65-F5344CB8AC3E}">
        <p14:creationId xmlns="" xmlns:p14="http://schemas.microsoft.com/office/powerpoint/2010/main" val="175987628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Pharisees and Sadducees</a:t>
            </a:r>
          </a:p>
          <a:p>
            <a:pPr marL="0" indent="0"/>
            <a:r>
              <a:rPr lang="en-US" b="1" dirty="0" smtClean="0">
                <a:solidFill>
                  <a:srgbClr val="993300"/>
                </a:solidFill>
                <a:latin typeface="Times New Roman" pitchFamily="18" charset="0"/>
                <a:cs typeface="Times New Roman" pitchFamily="18" charset="0"/>
              </a:rPr>
              <a:t>Jesus’ warning may have been an Aramaic pun. “Leaven” is </a:t>
            </a:r>
            <a:r>
              <a:rPr lang="en-US" b="1" i="1" dirty="0" err="1" smtClean="0">
                <a:solidFill>
                  <a:srgbClr val="993300"/>
                </a:solidFill>
                <a:latin typeface="Times New Roman" pitchFamily="18" charset="0"/>
                <a:cs typeface="Times New Roman" pitchFamily="18" charset="0"/>
              </a:rPr>
              <a:t>hamira</a:t>
            </a:r>
            <a:r>
              <a:rPr lang="en-US" b="1" dirty="0" smtClean="0">
                <a:solidFill>
                  <a:srgbClr val="993300"/>
                </a:solidFill>
                <a:latin typeface="Times New Roman" pitchFamily="18" charset="0"/>
                <a:cs typeface="Times New Roman" pitchFamily="18" charset="0"/>
              </a:rPr>
              <a:t> in Aramaic, while “teaching” is </a:t>
            </a:r>
            <a:r>
              <a:rPr lang="en-US" b="1" i="1" dirty="0" err="1" smtClean="0">
                <a:solidFill>
                  <a:srgbClr val="993300"/>
                </a:solidFill>
                <a:latin typeface="Times New Roman" pitchFamily="18" charset="0"/>
                <a:cs typeface="Times New Roman" pitchFamily="18" charset="0"/>
              </a:rPr>
              <a:t>amira</a:t>
            </a:r>
            <a:r>
              <a:rPr lang="en-US" b="1" dirty="0" smtClean="0">
                <a:solidFill>
                  <a:srgbClr val="993300"/>
                </a:solidFill>
                <a:latin typeface="Times New Roman" pitchFamily="18" charset="0"/>
                <a:cs typeface="Times New Roman" pitchFamily="18" charset="0"/>
              </a:rPr>
              <a:t>.</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175987628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Pharisees and Sadducees</a:t>
            </a:r>
          </a:p>
          <a:p>
            <a:pPr marL="0" indent="0"/>
            <a:r>
              <a:rPr lang="en-US" b="1" dirty="0" smtClean="0">
                <a:solidFill>
                  <a:srgbClr val="993300"/>
                </a:solidFill>
                <a:latin typeface="Times New Roman" pitchFamily="18" charset="0"/>
                <a:cs typeface="Times New Roman" pitchFamily="18" charset="0"/>
              </a:rPr>
              <a:t>Jesus’ warning may have been an Aramaic pun. “Leaven” is </a:t>
            </a:r>
            <a:r>
              <a:rPr lang="en-US" b="1" i="1" dirty="0" err="1" smtClean="0">
                <a:solidFill>
                  <a:srgbClr val="993300"/>
                </a:solidFill>
                <a:latin typeface="Times New Roman" pitchFamily="18" charset="0"/>
                <a:cs typeface="Times New Roman" pitchFamily="18" charset="0"/>
              </a:rPr>
              <a:t>hamira</a:t>
            </a:r>
            <a:r>
              <a:rPr lang="en-US" b="1" dirty="0" smtClean="0">
                <a:solidFill>
                  <a:srgbClr val="993300"/>
                </a:solidFill>
                <a:latin typeface="Times New Roman" pitchFamily="18" charset="0"/>
                <a:cs typeface="Times New Roman" pitchFamily="18" charset="0"/>
              </a:rPr>
              <a:t> in Aramaic, while “teaching” is </a:t>
            </a:r>
            <a:r>
              <a:rPr lang="en-US" b="1" i="1" dirty="0" err="1" smtClean="0">
                <a:solidFill>
                  <a:srgbClr val="993300"/>
                </a:solidFill>
                <a:latin typeface="Times New Roman" pitchFamily="18" charset="0"/>
                <a:cs typeface="Times New Roman" pitchFamily="18" charset="0"/>
              </a:rPr>
              <a:t>amira</a:t>
            </a:r>
            <a:r>
              <a:rPr lang="en-US" b="1" dirty="0" smtClean="0">
                <a:solidFill>
                  <a:srgbClr val="993300"/>
                </a:solidFill>
                <a:latin typeface="Times New Roman" pitchFamily="18" charset="0"/>
                <a:cs typeface="Times New Roman" pitchFamily="18" charset="0"/>
              </a:rPr>
              <a:t>.</a:t>
            </a:r>
          </a:p>
          <a:p>
            <a:pPr marL="0" indent="0"/>
            <a:r>
              <a:rPr lang="en-US" b="1" dirty="0" smtClean="0">
                <a:solidFill>
                  <a:srgbClr val="993300"/>
                </a:solidFill>
                <a:latin typeface="Times New Roman" pitchFamily="18" charset="0"/>
                <a:cs typeface="Times New Roman" pitchFamily="18" charset="0"/>
              </a:rPr>
              <a:t>Verse 12 makes the passage entirely explicit: this is not about a lack of bread; this is a warning about the false teachings of the Pharisees and Sadducees.  </a:t>
            </a:r>
          </a:p>
        </p:txBody>
      </p:sp>
    </p:spTree>
    <p:extLst>
      <p:ext uri="{BB962C8B-B14F-4D97-AF65-F5344CB8AC3E}">
        <p14:creationId xmlns="" xmlns:p14="http://schemas.microsoft.com/office/powerpoint/2010/main" val="175987628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4648200" cy="4525963"/>
          </a:xfrm>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Caesarea-Philippi Confession</a:t>
            </a:r>
          </a:p>
          <a:p>
            <a:pPr marL="0" indent="0"/>
            <a:r>
              <a:rPr lang="en-US" b="1" dirty="0" smtClean="0">
                <a:solidFill>
                  <a:srgbClr val="993300"/>
                </a:solidFill>
                <a:latin typeface="Times New Roman" pitchFamily="18" charset="0"/>
                <a:cs typeface="Times New Roman" pitchFamily="18" charset="0"/>
              </a:rPr>
              <a:t>A thoroughly pagan city named after Caesar Augustus and Herod the </a:t>
            </a:r>
            <a:r>
              <a:rPr lang="en-US" b="1" dirty="0" err="1" smtClean="0">
                <a:solidFill>
                  <a:srgbClr val="993300"/>
                </a:solidFill>
                <a:latin typeface="Times New Roman" pitchFamily="18" charset="0"/>
                <a:cs typeface="Times New Roman" pitchFamily="18" charset="0"/>
              </a:rPr>
              <a:t>Great’s</a:t>
            </a:r>
            <a:r>
              <a:rPr lang="en-US" b="1" dirty="0" smtClean="0">
                <a:solidFill>
                  <a:srgbClr val="993300"/>
                </a:solidFill>
                <a:latin typeface="Times New Roman" pitchFamily="18" charset="0"/>
                <a:cs typeface="Times New Roman" pitchFamily="18" charset="0"/>
              </a:rPr>
              <a:t> son Philip.</a:t>
            </a:r>
          </a:p>
          <a:p>
            <a:pPr marL="0" indent="0"/>
            <a:r>
              <a:rPr lang="en-US" b="1" dirty="0" smtClean="0">
                <a:solidFill>
                  <a:srgbClr val="993300"/>
                </a:solidFill>
                <a:latin typeface="Times New Roman" pitchFamily="18" charset="0"/>
                <a:cs typeface="Times New Roman" pitchFamily="18" charset="0"/>
              </a:rPr>
              <a:t>Had a shrine dedicated to the god Pan.</a:t>
            </a:r>
          </a:p>
        </p:txBody>
      </p:sp>
      <p:pic>
        <p:nvPicPr>
          <p:cNvPr id="1026" name="Picture 2" descr="C:\Users\Fr. Scott\Downloads\CPConfessionMap.jpg"/>
          <p:cNvPicPr>
            <a:picLocks noChangeAspect="1" noChangeArrowheads="1"/>
          </p:cNvPicPr>
          <p:nvPr/>
        </p:nvPicPr>
        <p:blipFill>
          <a:blip r:embed="rId3" cstate="print"/>
          <a:srcRect/>
          <a:stretch>
            <a:fillRect/>
          </a:stretch>
        </p:blipFill>
        <p:spPr bwMode="auto">
          <a:xfrm>
            <a:off x="5138928" y="0"/>
            <a:ext cx="4005072" cy="6858000"/>
          </a:xfrm>
          <a:prstGeom prst="rect">
            <a:avLst/>
          </a:prstGeom>
          <a:noFill/>
        </p:spPr>
      </p:pic>
    </p:spTree>
    <p:extLst>
      <p:ext uri="{BB962C8B-B14F-4D97-AF65-F5344CB8AC3E}">
        <p14:creationId xmlns="" xmlns:p14="http://schemas.microsoft.com/office/powerpoint/2010/main" val="326345960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4648200" cy="4525963"/>
          </a:xfrm>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Caesarea-Philippi </a:t>
            </a:r>
            <a:r>
              <a:rPr lang="en-US" sz="3600" b="1" dirty="0" smtClean="0">
                <a:solidFill>
                  <a:srgbClr val="993300"/>
                </a:solidFill>
                <a:latin typeface="Times New Roman" pitchFamily="18" charset="0"/>
                <a:cs typeface="Times New Roman" pitchFamily="18" charset="0"/>
              </a:rPr>
              <a:t>Confession</a:t>
            </a:r>
            <a:endParaRPr lang="en-US" sz="3600" b="1" dirty="0" smtClean="0">
              <a:solidFill>
                <a:srgbClr val="993300"/>
              </a:solidFill>
              <a:latin typeface="Times New Roman" pitchFamily="18" charset="0"/>
              <a:cs typeface="Times New Roman" pitchFamily="18" charset="0"/>
            </a:endParaRPr>
          </a:p>
        </p:txBody>
      </p:sp>
      <p:pic>
        <p:nvPicPr>
          <p:cNvPr id="1026" name="Picture 2" descr="C:\Users\Fr. Scott\Downloads\CPConfessionMap.jpg"/>
          <p:cNvPicPr>
            <a:picLocks noChangeAspect="1" noChangeArrowheads="1"/>
          </p:cNvPicPr>
          <p:nvPr/>
        </p:nvPicPr>
        <p:blipFill>
          <a:blip r:embed="rId3" cstate="print"/>
          <a:srcRect/>
          <a:stretch>
            <a:fillRect/>
          </a:stretch>
        </p:blipFill>
        <p:spPr bwMode="auto">
          <a:xfrm>
            <a:off x="5138928" y="0"/>
            <a:ext cx="4005072" cy="6858000"/>
          </a:xfrm>
          <a:prstGeom prst="rect">
            <a:avLst/>
          </a:prstGeom>
          <a:noFill/>
        </p:spPr>
      </p:pic>
    </p:spTree>
    <p:extLst>
      <p:ext uri="{BB962C8B-B14F-4D97-AF65-F5344CB8AC3E}">
        <p14:creationId xmlns="" xmlns:p14="http://schemas.microsoft.com/office/powerpoint/2010/main" val="326345960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4648200" cy="4525963"/>
          </a:xfrm>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Caesarea-Philippi Confession</a:t>
            </a:r>
          </a:p>
          <a:p>
            <a:pPr marL="0" indent="0"/>
            <a:r>
              <a:rPr lang="en-US" b="1" dirty="0" smtClean="0">
                <a:solidFill>
                  <a:srgbClr val="993300"/>
                </a:solidFill>
                <a:latin typeface="Times New Roman" pitchFamily="18" charset="0"/>
                <a:cs typeface="Times New Roman" pitchFamily="18" charset="0"/>
              </a:rPr>
              <a:t>A thoroughly pagan city named after Caesar Augustus and Herod the </a:t>
            </a:r>
            <a:r>
              <a:rPr lang="en-US" b="1" dirty="0" err="1" smtClean="0">
                <a:solidFill>
                  <a:srgbClr val="993300"/>
                </a:solidFill>
                <a:latin typeface="Times New Roman" pitchFamily="18" charset="0"/>
                <a:cs typeface="Times New Roman" pitchFamily="18" charset="0"/>
              </a:rPr>
              <a:t>Great’s</a:t>
            </a:r>
            <a:r>
              <a:rPr lang="en-US" b="1" dirty="0" smtClean="0">
                <a:solidFill>
                  <a:srgbClr val="993300"/>
                </a:solidFill>
                <a:latin typeface="Times New Roman" pitchFamily="18" charset="0"/>
                <a:cs typeface="Times New Roman" pitchFamily="18" charset="0"/>
              </a:rPr>
              <a:t> son Philip.</a:t>
            </a:r>
          </a:p>
          <a:p>
            <a:pPr marL="0" indent="0"/>
            <a:r>
              <a:rPr lang="en-US" b="1" dirty="0" smtClean="0">
                <a:solidFill>
                  <a:srgbClr val="993300"/>
                </a:solidFill>
                <a:latin typeface="Times New Roman" pitchFamily="18" charset="0"/>
                <a:cs typeface="Times New Roman" pitchFamily="18" charset="0"/>
              </a:rPr>
              <a:t>Had a shrine dedicated to the god Pan.</a:t>
            </a:r>
          </a:p>
        </p:txBody>
      </p:sp>
      <p:pic>
        <p:nvPicPr>
          <p:cNvPr id="1026" name="Picture 2" descr="C:\Users\Fr. Scott\Downloads\CPConfessionMap.jpg"/>
          <p:cNvPicPr>
            <a:picLocks noChangeAspect="1" noChangeArrowheads="1"/>
          </p:cNvPicPr>
          <p:nvPr/>
        </p:nvPicPr>
        <p:blipFill>
          <a:blip r:embed="rId3" cstate="print"/>
          <a:srcRect/>
          <a:stretch>
            <a:fillRect/>
          </a:stretch>
        </p:blipFill>
        <p:spPr bwMode="auto">
          <a:xfrm>
            <a:off x="5138928" y="0"/>
            <a:ext cx="4005072" cy="6858000"/>
          </a:xfrm>
          <a:prstGeom prst="rect">
            <a:avLst/>
          </a:prstGeom>
          <a:noFill/>
        </p:spPr>
      </p:pic>
    </p:spTree>
    <p:extLst>
      <p:ext uri="{BB962C8B-B14F-4D97-AF65-F5344CB8AC3E}">
        <p14:creationId xmlns="" xmlns:p14="http://schemas.microsoft.com/office/powerpoint/2010/main" val="326345960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Caesarea-Philippi Confession</a:t>
            </a:r>
          </a:p>
          <a:p>
            <a:pPr marL="0" indent="0"/>
            <a:r>
              <a:rPr lang="en-US" b="1" dirty="0" smtClean="0">
                <a:solidFill>
                  <a:srgbClr val="993300"/>
                </a:solidFill>
                <a:latin typeface="Times New Roman" pitchFamily="18" charset="0"/>
                <a:cs typeface="Times New Roman" pitchFamily="18" charset="0"/>
              </a:rPr>
              <a:t>This is the first time an apostle refers to Jesus as the </a:t>
            </a:r>
            <a:r>
              <a:rPr lang="en-US" b="1" dirty="0" smtClean="0">
                <a:solidFill>
                  <a:srgbClr val="993300"/>
                </a:solidFill>
                <a:latin typeface="Times New Roman" pitchFamily="18" charset="0"/>
                <a:cs typeface="Times New Roman" pitchFamily="18" charset="0"/>
              </a:rPr>
              <a:t>Christ/Messiah</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7115919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Caesarea-Philippi Confession</a:t>
            </a:r>
          </a:p>
          <a:p>
            <a:pPr marL="0" indent="0"/>
            <a:r>
              <a:rPr lang="en-US" b="1" dirty="0" smtClean="0">
                <a:solidFill>
                  <a:srgbClr val="993300"/>
                </a:solidFill>
                <a:latin typeface="Times New Roman" pitchFamily="18" charset="0"/>
                <a:cs typeface="Times New Roman" pitchFamily="18" charset="0"/>
              </a:rPr>
              <a:t>This is the first time an apostle refers to Jesus as the Christ/Messiah</a:t>
            </a:r>
          </a:p>
          <a:p>
            <a:pPr marL="0" indent="0"/>
            <a:r>
              <a:rPr lang="en-US" b="1" dirty="0" smtClean="0">
                <a:solidFill>
                  <a:srgbClr val="993300"/>
                </a:solidFill>
                <a:latin typeface="Times New Roman" pitchFamily="18" charset="0"/>
                <a:cs typeface="Times New Roman" pitchFamily="18" charset="0"/>
              </a:rPr>
              <a:t>“The Living God” is a term drawn from Psalms 42:2; 84:2; and Hosea </a:t>
            </a:r>
            <a:r>
              <a:rPr lang="en-US" b="1" dirty="0" smtClean="0">
                <a:solidFill>
                  <a:srgbClr val="993300"/>
                </a:solidFill>
                <a:latin typeface="Times New Roman" pitchFamily="18" charset="0"/>
                <a:cs typeface="Times New Roman" pitchFamily="18" charset="0"/>
              </a:rPr>
              <a:t>1:10</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711591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304800" y="1600200"/>
            <a:ext cx="8534400" cy="4525963"/>
          </a:xfrm>
        </p:spPr>
        <p:txBody>
          <a:bodyPr>
            <a:normAutofit fontScale="92500"/>
          </a:bodyPr>
          <a:lstStyle/>
          <a:p>
            <a:pPr marL="0" indent="0" algn="ctr">
              <a:buNone/>
            </a:pPr>
            <a:r>
              <a:rPr lang="en-US" sz="3900" b="1" dirty="0" smtClean="0">
                <a:solidFill>
                  <a:srgbClr val="993300"/>
                </a:solidFill>
                <a:latin typeface="Times New Roman" pitchFamily="18" charset="0"/>
                <a:cs typeface="Times New Roman" pitchFamily="18" charset="0"/>
              </a:rPr>
              <a:t>Miracles, Controversies, and the Cross</a:t>
            </a:r>
          </a:p>
          <a:p>
            <a:pPr marL="0" indent="0">
              <a:buNone/>
            </a:pPr>
            <a:r>
              <a:rPr lang="en-US" b="1" dirty="0" smtClean="0">
                <a:solidFill>
                  <a:srgbClr val="993300"/>
                </a:solidFill>
                <a:latin typeface="Times New Roman" pitchFamily="18" charset="0"/>
                <a:cs typeface="Times New Roman" pitchFamily="18" charset="0"/>
              </a:rPr>
              <a:t>	</a:t>
            </a:r>
          </a:p>
          <a:p>
            <a:pPr marL="0" indent="0" algn="ctr">
              <a:buNone/>
            </a:pPr>
            <a:r>
              <a:rPr lang="en-US" b="1" dirty="0" smtClean="0">
                <a:solidFill>
                  <a:srgbClr val="993300"/>
                </a:solidFill>
                <a:latin typeface="Times New Roman" pitchFamily="18" charset="0"/>
                <a:cs typeface="Times New Roman" pitchFamily="18" charset="0"/>
              </a:rPr>
              <a:t>Key Verse:</a:t>
            </a:r>
          </a:p>
          <a:p>
            <a:pPr marL="0" indent="0" algn="ctr">
              <a:buNone/>
            </a:pPr>
            <a:r>
              <a:rPr lang="en-US" sz="3600" b="1" dirty="0" smtClean="0">
                <a:solidFill>
                  <a:srgbClr val="993300"/>
                </a:solidFill>
                <a:latin typeface="Times New Roman" pitchFamily="18" charset="0"/>
                <a:cs typeface="Times New Roman" pitchFamily="18" charset="0"/>
              </a:rPr>
              <a:t>“So the multitude marveled when they saw the mute speaking, the maimed made whole, the lame walking, and the blind seeing; and they glorified the God of Israel..”</a:t>
            </a:r>
            <a:endParaRPr lang="en-US" sz="3600" b="1" dirty="0">
              <a:solidFill>
                <a:srgbClr val="993300"/>
              </a:solidFill>
              <a:latin typeface="Times New Roman" pitchFamily="18" charset="0"/>
              <a:cs typeface="Times New Roman" pitchFamily="18" charset="0"/>
            </a:endParaRPr>
          </a:p>
          <a:p>
            <a:pPr marL="0" indent="0" algn="r">
              <a:buNone/>
            </a:pPr>
            <a:r>
              <a:rPr lang="en-US" sz="2400" b="1" dirty="0" smtClean="0">
                <a:solidFill>
                  <a:srgbClr val="993300"/>
                </a:solidFill>
                <a:latin typeface="Times New Roman" pitchFamily="18" charset="0"/>
                <a:cs typeface="Times New Roman" pitchFamily="18" charset="0"/>
              </a:rPr>
              <a:t>Matthew 15:31</a:t>
            </a:r>
            <a:endParaRPr lang="en-US" sz="2400" b="1" dirty="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Caesarea-Philippi Confession</a:t>
            </a:r>
          </a:p>
          <a:p>
            <a:pPr marL="0" indent="0"/>
            <a:r>
              <a:rPr lang="en-US" b="1" dirty="0" smtClean="0">
                <a:solidFill>
                  <a:srgbClr val="993300"/>
                </a:solidFill>
                <a:latin typeface="Times New Roman" pitchFamily="18" charset="0"/>
                <a:cs typeface="Times New Roman" pitchFamily="18" charset="0"/>
              </a:rPr>
              <a:t>This is the first time an apostle refers to Jesus as the Christ/Messiah</a:t>
            </a:r>
          </a:p>
          <a:p>
            <a:pPr marL="0" indent="0"/>
            <a:r>
              <a:rPr lang="en-US" b="1" dirty="0" smtClean="0">
                <a:solidFill>
                  <a:srgbClr val="993300"/>
                </a:solidFill>
                <a:latin typeface="Times New Roman" pitchFamily="18" charset="0"/>
                <a:cs typeface="Times New Roman" pitchFamily="18" charset="0"/>
              </a:rPr>
              <a:t>“The Living God” is a term drawn from Psalms 42:2; 84:2; and Hosea 1:10</a:t>
            </a:r>
          </a:p>
          <a:p>
            <a:pPr marL="0" indent="0"/>
            <a:r>
              <a:rPr lang="en-US" b="1" dirty="0" smtClean="0">
                <a:solidFill>
                  <a:srgbClr val="993300"/>
                </a:solidFill>
                <a:latin typeface="Times New Roman" pitchFamily="18" charset="0"/>
                <a:cs typeface="Times New Roman" pitchFamily="18" charset="0"/>
              </a:rPr>
              <a:t>For the Gates of Hell see Isaiah </a:t>
            </a:r>
            <a:r>
              <a:rPr lang="en-US" b="1" dirty="0" smtClean="0">
                <a:solidFill>
                  <a:srgbClr val="993300"/>
                </a:solidFill>
                <a:latin typeface="Times New Roman" pitchFamily="18" charset="0"/>
                <a:cs typeface="Times New Roman" pitchFamily="18" charset="0"/>
              </a:rPr>
              <a:t>38:10</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7115919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Caesarea-Philippi Confession</a:t>
            </a:r>
          </a:p>
          <a:p>
            <a:pPr marL="0" indent="0"/>
            <a:r>
              <a:rPr lang="en-US" b="1" dirty="0" smtClean="0">
                <a:solidFill>
                  <a:srgbClr val="993300"/>
                </a:solidFill>
                <a:latin typeface="Times New Roman" pitchFamily="18" charset="0"/>
                <a:cs typeface="Times New Roman" pitchFamily="18" charset="0"/>
              </a:rPr>
              <a:t>This is the first time an apostle refers to Jesus as the Christ/Messiah</a:t>
            </a:r>
          </a:p>
          <a:p>
            <a:pPr marL="0" indent="0"/>
            <a:r>
              <a:rPr lang="en-US" b="1" dirty="0" smtClean="0">
                <a:solidFill>
                  <a:srgbClr val="993300"/>
                </a:solidFill>
                <a:latin typeface="Times New Roman" pitchFamily="18" charset="0"/>
                <a:cs typeface="Times New Roman" pitchFamily="18" charset="0"/>
              </a:rPr>
              <a:t>“The Living God” is a term drawn from Psalms 42:2; 84:2; and Hosea 1:10</a:t>
            </a:r>
          </a:p>
          <a:p>
            <a:pPr marL="0" indent="0"/>
            <a:r>
              <a:rPr lang="en-US" b="1" dirty="0" smtClean="0">
                <a:solidFill>
                  <a:srgbClr val="993300"/>
                </a:solidFill>
                <a:latin typeface="Times New Roman" pitchFamily="18" charset="0"/>
                <a:cs typeface="Times New Roman" pitchFamily="18" charset="0"/>
              </a:rPr>
              <a:t>For the Gates of Hell see Isaiah 38:10</a:t>
            </a:r>
          </a:p>
          <a:p>
            <a:pPr marL="0" indent="0"/>
            <a:r>
              <a:rPr lang="en-US" b="1" dirty="0" smtClean="0">
                <a:solidFill>
                  <a:srgbClr val="993300"/>
                </a:solidFill>
                <a:latin typeface="Times New Roman" pitchFamily="18" charset="0"/>
                <a:cs typeface="Times New Roman" pitchFamily="18" charset="0"/>
              </a:rPr>
              <a:t>For the Key of the Kingdom of Heaven see Isaiah 22:15-25</a:t>
            </a:r>
          </a:p>
        </p:txBody>
      </p:sp>
    </p:spTree>
    <p:extLst>
      <p:ext uri="{BB962C8B-B14F-4D97-AF65-F5344CB8AC3E}">
        <p14:creationId xmlns="" xmlns:p14="http://schemas.microsoft.com/office/powerpoint/2010/main" val="37115919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First Passion </a:t>
            </a:r>
            <a:r>
              <a:rPr lang="en-US" sz="3600" b="1" dirty="0" smtClean="0">
                <a:solidFill>
                  <a:srgbClr val="993300"/>
                </a:solidFill>
                <a:latin typeface="Times New Roman" pitchFamily="18" charset="0"/>
                <a:cs typeface="Times New Roman" pitchFamily="18" charset="0"/>
              </a:rPr>
              <a:t>Prediction</a:t>
            </a:r>
            <a:endParaRPr lang="en-US" sz="3600"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34108908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First Passion Prediction</a:t>
            </a:r>
          </a:p>
          <a:p>
            <a:pPr marL="0" indent="0"/>
            <a:r>
              <a:rPr lang="en-US" b="1" dirty="0" smtClean="0">
                <a:solidFill>
                  <a:srgbClr val="993300"/>
                </a:solidFill>
                <a:latin typeface="Times New Roman" pitchFamily="18" charset="0"/>
                <a:cs typeface="Times New Roman" pitchFamily="18" charset="0"/>
              </a:rPr>
              <a:t>“From that time” Jesus began talking about His impending fate in Jerusalem</a:t>
            </a:r>
            <a:r>
              <a:rPr lang="en-US" b="1" dirty="0" smtClean="0">
                <a:solidFill>
                  <a:srgbClr val="993300"/>
                </a:solidFill>
                <a:latin typeface="Times New Roman" pitchFamily="18" charset="0"/>
                <a:cs typeface="Times New Roman" pitchFamily="18" charset="0"/>
              </a:rPr>
              <a:t>.</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34108908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First Passion Prediction</a:t>
            </a:r>
          </a:p>
          <a:p>
            <a:pPr marL="0" indent="0"/>
            <a:r>
              <a:rPr lang="en-US" b="1" dirty="0" smtClean="0">
                <a:solidFill>
                  <a:srgbClr val="993300"/>
                </a:solidFill>
                <a:latin typeface="Times New Roman" pitchFamily="18" charset="0"/>
                <a:cs typeface="Times New Roman" pitchFamily="18" charset="0"/>
              </a:rPr>
              <a:t>“From that time” Jesus began talking about His impending fate in Jerusalem.</a:t>
            </a:r>
          </a:p>
          <a:p>
            <a:pPr marL="0" indent="0"/>
            <a:r>
              <a:rPr lang="en-US" b="1" dirty="0" smtClean="0">
                <a:solidFill>
                  <a:srgbClr val="993300"/>
                </a:solidFill>
                <a:latin typeface="Times New Roman" pitchFamily="18" charset="0"/>
                <a:cs typeface="Times New Roman" pitchFamily="18" charset="0"/>
              </a:rPr>
              <a:t>Peter privately chastises Jesus for this and is sternly rebuked for it</a:t>
            </a:r>
            <a:r>
              <a:rPr lang="en-US" b="1" dirty="0" smtClean="0">
                <a:solidFill>
                  <a:srgbClr val="993300"/>
                </a:solidFill>
                <a:latin typeface="Times New Roman" pitchFamily="18" charset="0"/>
                <a:cs typeface="Times New Roman" pitchFamily="18" charset="0"/>
              </a:rPr>
              <a:t>.</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34108908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First Passion Prediction</a:t>
            </a:r>
          </a:p>
          <a:p>
            <a:pPr marL="0" indent="0"/>
            <a:r>
              <a:rPr lang="en-US" b="1" dirty="0" smtClean="0">
                <a:solidFill>
                  <a:srgbClr val="993300"/>
                </a:solidFill>
                <a:latin typeface="Times New Roman" pitchFamily="18" charset="0"/>
                <a:cs typeface="Times New Roman" pitchFamily="18" charset="0"/>
              </a:rPr>
              <a:t>“From that time” Jesus began talking about His impending fate in Jerusalem.</a:t>
            </a:r>
          </a:p>
          <a:p>
            <a:pPr marL="0" indent="0"/>
            <a:r>
              <a:rPr lang="en-US" b="1" dirty="0" smtClean="0">
                <a:solidFill>
                  <a:srgbClr val="993300"/>
                </a:solidFill>
                <a:latin typeface="Times New Roman" pitchFamily="18" charset="0"/>
                <a:cs typeface="Times New Roman" pitchFamily="18" charset="0"/>
              </a:rPr>
              <a:t>Peter privately chastises Jesus for this and is sternly rebuked for it.</a:t>
            </a:r>
          </a:p>
          <a:p>
            <a:pPr marL="0" indent="0"/>
            <a:r>
              <a:rPr lang="en-US" b="1" dirty="0" smtClean="0">
                <a:solidFill>
                  <a:srgbClr val="993300"/>
                </a:solidFill>
                <a:latin typeface="Times New Roman" pitchFamily="18" charset="0"/>
                <a:cs typeface="Times New Roman" pitchFamily="18" charset="0"/>
              </a:rPr>
              <a:t>The “Rock” becomes “a stumbling block.”</a:t>
            </a:r>
          </a:p>
        </p:txBody>
      </p:sp>
    </p:spTree>
    <p:extLst>
      <p:ext uri="{BB962C8B-B14F-4D97-AF65-F5344CB8AC3E}">
        <p14:creationId xmlns="" xmlns:p14="http://schemas.microsoft.com/office/powerpoint/2010/main" val="234108908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76800"/>
          </a:xfrm>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a:t>
            </a:r>
            <a:r>
              <a:rPr lang="en-US" sz="3600" b="1" dirty="0" smtClean="0">
                <a:solidFill>
                  <a:srgbClr val="993300"/>
                </a:solidFill>
                <a:latin typeface="Times New Roman" pitchFamily="18" charset="0"/>
                <a:cs typeface="Times New Roman" pitchFamily="18" charset="0"/>
              </a:rPr>
              <a:t>Transfiguration</a:t>
            </a:r>
            <a:endParaRPr lang="en-US" sz="3600"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80041723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76800"/>
          </a:xfrm>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Transfiguration</a:t>
            </a:r>
          </a:p>
          <a:p>
            <a:pPr marL="0" indent="0"/>
            <a:r>
              <a:rPr lang="en-US" b="1" dirty="0" smtClean="0">
                <a:solidFill>
                  <a:srgbClr val="993300"/>
                </a:solidFill>
                <a:latin typeface="Times New Roman" pitchFamily="18" charset="0"/>
                <a:cs typeface="Times New Roman" pitchFamily="18" charset="0"/>
              </a:rPr>
              <a:t>The “After six days” may be a reference to Exodus 24:16 where the Glory of God covered Mt. Sinai for six days before God called Moses out of the cloud</a:t>
            </a:r>
            <a:r>
              <a:rPr lang="en-US" b="1" dirty="0" smtClean="0">
                <a:solidFill>
                  <a:srgbClr val="993300"/>
                </a:solidFill>
                <a:latin typeface="Times New Roman" pitchFamily="18" charset="0"/>
                <a:cs typeface="Times New Roman" pitchFamily="18" charset="0"/>
              </a:rPr>
              <a:t>.</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80041723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76800"/>
          </a:xfrm>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Transfiguration</a:t>
            </a:r>
          </a:p>
          <a:p>
            <a:pPr marL="0" indent="0"/>
            <a:r>
              <a:rPr lang="en-US" b="1" dirty="0" smtClean="0">
                <a:solidFill>
                  <a:srgbClr val="993300"/>
                </a:solidFill>
                <a:latin typeface="Times New Roman" pitchFamily="18" charset="0"/>
                <a:cs typeface="Times New Roman" pitchFamily="18" charset="0"/>
              </a:rPr>
              <a:t>The “After six days” may be a reference to Exodus 24:16 where the Glory of God covered Mt. Sinai for six days before God called Moses out of the cloud.</a:t>
            </a:r>
          </a:p>
          <a:p>
            <a:pPr marL="0" indent="0"/>
            <a:r>
              <a:rPr lang="en-US" b="1" dirty="0" smtClean="0">
                <a:solidFill>
                  <a:srgbClr val="993300"/>
                </a:solidFill>
                <a:latin typeface="Times New Roman" pitchFamily="18" charset="0"/>
                <a:cs typeface="Times New Roman" pitchFamily="18" charset="0"/>
              </a:rPr>
              <a:t>Jesus shines like Moses did after his encounter with God.  See Exodus 34:29</a:t>
            </a:r>
            <a:r>
              <a:rPr lang="en-US" b="1" dirty="0" smtClean="0">
                <a:solidFill>
                  <a:srgbClr val="993300"/>
                </a:solidFill>
                <a:latin typeface="Times New Roman" pitchFamily="18" charset="0"/>
                <a:cs typeface="Times New Roman" pitchFamily="18" charset="0"/>
              </a:rPr>
              <a:t>.</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80041723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229600" cy="4876800"/>
          </a:xfrm>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Transfiguration</a:t>
            </a:r>
          </a:p>
          <a:p>
            <a:pPr marL="0" indent="0"/>
            <a:r>
              <a:rPr lang="en-US" b="1" dirty="0" smtClean="0">
                <a:solidFill>
                  <a:srgbClr val="993300"/>
                </a:solidFill>
                <a:latin typeface="Times New Roman" pitchFamily="18" charset="0"/>
                <a:cs typeface="Times New Roman" pitchFamily="18" charset="0"/>
              </a:rPr>
              <a:t>The “After six days” may be a reference to Exodus 24:16 where the Glory of God covered Mt. Sinai for six days before God called Moses out of the cloud.</a:t>
            </a:r>
          </a:p>
          <a:p>
            <a:pPr marL="0" indent="0"/>
            <a:r>
              <a:rPr lang="en-US" b="1" dirty="0" smtClean="0">
                <a:solidFill>
                  <a:srgbClr val="993300"/>
                </a:solidFill>
                <a:latin typeface="Times New Roman" pitchFamily="18" charset="0"/>
                <a:cs typeface="Times New Roman" pitchFamily="18" charset="0"/>
              </a:rPr>
              <a:t>Jesus shines like Moses did after his encounter with God.  See Exodus 34:29.</a:t>
            </a:r>
          </a:p>
          <a:p>
            <a:pPr marL="0" indent="0"/>
            <a:r>
              <a:rPr lang="en-US" b="1" dirty="0" smtClean="0">
                <a:solidFill>
                  <a:srgbClr val="993300"/>
                </a:solidFill>
                <a:latin typeface="Times New Roman" pitchFamily="18" charset="0"/>
                <a:cs typeface="Times New Roman" pitchFamily="18" charset="0"/>
              </a:rPr>
              <a:t>Moses and Elijah represent the pillars of the Law and the Prophets. </a:t>
            </a:r>
          </a:p>
        </p:txBody>
      </p:sp>
    </p:spTree>
    <p:extLst>
      <p:ext uri="{BB962C8B-B14F-4D97-AF65-F5344CB8AC3E}">
        <p14:creationId xmlns="" xmlns:p14="http://schemas.microsoft.com/office/powerpoint/2010/main" val="38004172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382000" cy="4724400"/>
          </a:xfrm>
        </p:spPr>
        <p:txBody>
          <a:bodyPr>
            <a:normAutofit/>
          </a:bodyPr>
          <a:lstStyle/>
          <a:p>
            <a:pPr marL="0" indent="0">
              <a:buNone/>
            </a:pPr>
            <a:r>
              <a:rPr lang="en-US" b="1" dirty="0" smtClean="0">
                <a:solidFill>
                  <a:srgbClr val="993300"/>
                </a:solidFill>
                <a:latin typeface="Times New Roman" pitchFamily="18" charset="0"/>
                <a:cs typeface="Times New Roman" pitchFamily="18" charset="0"/>
              </a:rPr>
              <a:t>This section is crammed with material that is not entirely unified by any specific theme.</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Faithless </a:t>
            </a:r>
            <a:r>
              <a:rPr lang="en-US" sz="3600" b="1" dirty="0" smtClean="0">
                <a:solidFill>
                  <a:srgbClr val="993300"/>
                </a:solidFill>
                <a:latin typeface="Times New Roman" pitchFamily="18" charset="0"/>
                <a:cs typeface="Times New Roman" pitchFamily="18" charset="0"/>
              </a:rPr>
              <a:t>Disciples</a:t>
            </a:r>
            <a:endParaRPr lang="en-US" sz="3600"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80041723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Faithless Disciples</a:t>
            </a:r>
          </a:p>
          <a:p>
            <a:pPr marL="0" indent="0"/>
            <a:r>
              <a:rPr lang="en-US" b="1" dirty="0" smtClean="0">
                <a:solidFill>
                  <a:srgbClr val="993300"/>
                </a:solidFill>
                <a:latin typeface="Times New Roman" pitchFamily="18" charset="0"/>
                <a:cs typeface="Times New Roman" pitchFamily="18" charset="0"/>
              </a:rPr>
              <a:t>It is a false translation to say the boy was “epileptic;” a literal translation would be that he was “moonstruck</a:t>
            </a:r>
            <a:r>
              <a:rPr lang="en-US" b="1" dirty="0" smtClean="0">
                <a:solidFill>
                  <a:srgbClr val="993300"/>
                </a:solidFill>
                <a:latin typeface="Times New Roman" pitchFamily="18" charset="0"/>
                <a:cs typeface="Times New Roman" pitchFamily="18" charset="0"/>
              </a:rPr>
              <a:t>.”</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80041723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Faithless Disciples</a:t>
            </a:r>
          </a:p>
          <a:p>
            <a:pPr marL="0" indent="0"/>
            <a:r>
              <a:rPr lang="en-US" b="1" dirty="0" smtClean="0">
                <a:solidFill>
                  <a:srgbClr val="993300"/>
                </a:solidFill>
                <a:latin typeface="Times New Roman" pitchFamily="18" charset="0"/>
                <a:cs typeface="Times New Roman" pitchFamily="18" charset="0"/>
              </a:rPr>
              <a:t>It is a false translation to say the boy was “epileptic;” a literal translation would be that he was “moonstruck.”</a:t>
            </a:r>
          </a:p>
          <a:p>
            <a:pPr marL="0" indent="0"/>
            <a:r>
              <a:rPr lang="en-US" b="1" dirty="0" smtClean="0">
                <a:solidFill>
                  <a:srgbClr val="993300"/>
                </a:solidFill>
                <a:latin typeface="Times New Roman" pitchFamily="18" charset="0"/>
                <a:cs typeface="Times New Roman" pitchFamily="18" charset="0"/>
              </a:rPr>
              <a:t>Not quite being as harsh of a rebuke as it might seem, Jesus seems to suggest that, with even the tiniest bit of faith, a believer can move mountains.  </a:t>
            </a:r>
          </a:p>
        </p:txBody>
      </p:sp>
    </p:spTree>
    <p:extLst>
      <p:ext uri="{BB962C8B-B14F-4D97-AF65-F5344CB8AC3E}">
        <p14:creationId xmlns="" xmlns:p14="http://schemas.microsoft.com/office/powerpoint/2010/main" val="380041723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Second Passion </a:t>
            </a:r>
            <a:r>
              <a:rPr lang="en-US" sz="3600" b="1" dirty="0" smtClean="0">
                <a:solidFill>
                  <a:srgbClr val="993300"/>
                </a:solidFill>
                <a:latin typeface="Times New Roman" pitchFamily="18" charset="0"/>
                <a:cs typeface="Times New Roman" pitchFamily="18" charset="0"/>
              </a:rPr>
              <a:t>Prediction</a:t>
            </a:r>
            <a:endParaRPr lang="en-US" sz="3600"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800417237"/>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Second Passion Prediction</a:t>
            </a:r>
          </a:p>
          <a:p>
            <a:pPr marL="0" indent="0"/>
            <a:r>
              <a:rPr lang="en-US" b="1" dirty="0" smtClean="0">
                <a:solidFill>
                  <a:srgbClr val="993300"/>
                </a:solidFill>
                <a:latin typeface="Times New Roman" pitchFamily="18" charset="0"/>
                <a:cs typeface="Times New Roman" pitchFamily="18" charset="0"/>
              </a:rPr>
              <a:t>There are heading south </a:t>
            </a:r>
            <a:r>
              <a:rPr lang="en-US" b="1" dirty="0" smtClean="0">
                <a:solidFill>
                  <a:srgbClr val="993300"/>
                </a:solidFill>
                <a:latin typeface="Times New Roman" pitchFamily="18" charset="0"/>
                <a:cs typeface="Times New Roman" pitchFamily="18" charset="0"/>
              </a:rPr>
              <a:t>now</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800417237"/>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Second Passion Prediction</a:t>
            </a:r>
          </a:p>
          <a:p>
            <a:pPr marL="0" indent="0"/>
            <a:r>
              <a:rPr lang="en-US" b="1" dirty="0" smtClean="0">
                <a:solidFill>
                  <a:srgbClr val="993300"/>
                </a:solidFill>
                <a:latin typeface="Times New Roman" pitchFamily="18" charset="0"/>
                <a:cs typeface="Times New Roman" pitchFamily="18" charset="0"/>
              </a:rPr>
              <a:t>There are heading south now</a:t>
            </a:r>
          </a:p>
          <a:p>
            <a:pPr marL="0" indent="0"/>
            <a:r>
              <a:rPr lang="en-US" b="1" dirty="0" smtClean="0">
                <a:solidFill>
                  <a:srgbClr val="993300"/>
                </a:solidFill>
                <a:latin typeface="Times New Roman" pitchFamily="18" charset="0"/>
                <a:cs typeface="Times New Roman" pitchFamily="18" charset="0"/>
              </a:rPr>
              <a:t>The message is the same as the first passion prediction, but…</a:t>
            </a:r>
          </a:p>
          <a:p>
            <a:pPr marL="0" indent="0"/>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80041723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Second Passion Prediction</a:t>
            </a:r>
          </a:p>
          <a:p>
            <a:pPr marL="0" indent="0"/>
            <a:r>
              <a:rPr lang="en-US" b="1" dirty="0" smtClean="0">
                <a:solidFill>
                  <a:srgbClr val="993300"/>
                </a:solidFill>
                <a:latin typeface="Times New Roman" pitchFamily="18" charset="0"/>
                <a:cs typeface="Times New Roman" pitchFamily="18" charset="0"/>
              </a:rPr>
              <a:t>There are heading south now</a:t>
            </a:r>
          </a:p>
          <a:p>
            <a:pPr marL="0" indent="0"/>
            <a:r>
              <a:rPr lang="en-US" b="1" dirty="0" smtClean="0">
                <a:solidFill>
                  <a:srgbClr val="993300"/>
                </a:solidFill>
                <a:latin typeface="Times New Roman" pitchFamily="18" charset="0"/>
                <a:cs typeface="Times New Roman" pitchFamily="18" charset="0"/>
              </a:rPr>
              <a:t>The message is the same as the first passion prediction, but…</a:t>
            </a:r>
          </a:p>
          <a:p>
            <a:pPr marL="0" indent="0"/>
            <a:r>
              <a:rPr lang="en-US" b="1" dirty="0" smtClean="0">
                <a:solidFill>
                  <a:srgbClr val="993300"/>
                </a:solidFill>
                <a:latin typeface="Times New Roman" pitchFamily="18" charset="0"/>
                <a:cs typeface="Times New Roman" pitchFamily="18" charset="0"/>
              </a:rPr>
              <a:t>The disciples do not object; they only become exceedingly sorrowful.</a:t>
            </a:r>
          </a:p>
        </p:txBody>
      </p:sp>
    </p:spTree>
    <p:extLst>
      <p:ext uri="{BB962C8B-B14F-4D97-AF65-F5344CB8AC3E}">
        <p14:creationId xmlns="" xmlns:p14="http://schemas.microsoft.com/office/powerpoint/2010/main" val="3800417237"/>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Temple </a:t>
            </a:r>
            <a:r>
              <a:rPr lang="en-US" sz="3600" b="1" dirty="0" smtClean="0">
                <a:solidFill>
                  <a:srgbClr val="993300"/>
                </a:solidFill>
                <a:latin typeface="Times New Roman" pitchFamily="18" charset="0"/>
                <a:cs typeface="Times New Roman" pitchFamily="18" charset="0"/>
              </a:rPr>
              <a:t>Tax</a:t>
            </a:r>
            <a:endParaRPr lang="en-US" sz="3600"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800417237"/>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Temple Tax</a:t>
            </a:r>
          </a:p>
          <a:p>
            <a:pPr marL="0" indent="0"/>
            <a:r>
              <a:rPr lang="en-US" b="1" dirty="0" smtClean="0">
                <a:solidFill>
                  <a:srgbClr val="993300"/>
                </a:solidFill>
                <a:latin typeface="Times New Roman" pitchFamily="18" charset="0"/>
                <a:cs typeface="Times New Roman" pitchFamily="18" charset="0"/>
              </a:rPr>
              <a:t>Every Jew paid a tax to maintain the Temple in Jerusalem.  </a:t>
            </a:r>
          </a:p>
        </p:txBody>
      </p:sp>
    </p:spTree>
    <p:extLst>
      <p:ext uri="{BB962C8B-B14F-4D97-AF65-F5344CB8AC3E}">
        <p14:creationId xmlns="" xmlns:p14="http://schemas.microsoft.com/office/powerpoint/2010/main" val="3800417237"/>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Temple Tax</a:t>
            </a:r>
          </a:p>
          <a:p>
            <a:pPr marL="0" indent="0"/>
            <a:r>
              <a:rPr lang="en-US" b="1" dirty="0" smtClean="0">
                <a:solidFill>
                  <a:srgbClr val="993300"/>
                </a:solidFill>
                <a:latin typeface="Times New Roman" pitchFamily="18" charset="0"/>
                <a:cs typeface="Times New Roman" pitchFamily="18" charset="0"/>
              </a:rPr>
              <a:t>Every Jew paid a tax to maintain the Temple in Jerusalem.  </a:t>
            </a:r>
          </a:p>
          <a:p>
            <a:pPr marL="0" indent="0"/>
            <a:r>
              <a:rPr lang="en-US" b="1" dirty="0" smtClean="0">
                <a:solidFill>
                  <a:srgbClr val="993300"/>
                </a:solidFill>
                <a:latin typeface="Times New Roman" pitchFamily="18" charset="0"/>
                <a:cs typeface="Times New Roman" pitchFamily="18" charset="0"/>
              </a:rPr>
              <a:t>This goes back to Nehemiah 10:32</a:t>
            </a:r>
            <a:r>
              <a:rPr lang="en-US" b="1" dirty="0" smtClean="0">
                <a:solidFill>
                  <a:srgbClr val="993300"/>
                </a:solidFill>
                <a:latin typeface="Times New Roman" pitchFamily="18" charset="0"/>
                <a:cs typeface="Times New Roman" pitchFamily="18" charset="0"/>
              </a:rPr>
              <a:t>.</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38004172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a:xfrm>
            <a:off x="457200" y="1600200"/>
            <a:ext cx="8382000" cy="4724400"/>
          </a:xfrm>
        </p:spPr>
        <p:txBody>
          <a:bodyPr>
            <a:normAutofit/>
          </a:bodyPr>
          <a:lstStyle/>
          <a:p>
            <a:pPr marL="0" indent="0">
              <a:buNone/>
            </a:pPr>
            <a:r>
              <a:rPr lang="en-US" b="1" dirty="0" smtClean="0">
                <a:solidFill>
                  <a:srgbClr val="993300"/>
                </a:solidFill>
                <a:latin typeface="Times New Roman" pitchFamily="18" charset="0"/>
                <a:cs typeface="Times New Roman" pitchFamily="18" charset="0"/>
              </a:rPr>
              <a:t>This section is crammed with material that is not entirely unified by any specific theme.</a:t>
            </a:r>
          </a:p>
          <a:p>
            <a:r>
              <a:rPr lang="en-US" b="1" dirty="0" smtClean="0">
                <a:solidFill>
                  <a:srgbClr val="993300"/>
                </a:solidFill>
                <a:latin typeface="Times New Roman" pitchFamily="18" charset="0"/>
                <a:cs typeface="Times New Roman" pitchFamily="18" charset="0"/>
              </a:rPr>
              <a:t>The Death of John the Baptist (14:1-12)</a:t>
            </a: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Temple Tax</a:t>
            </a:r>
          </a:p>
          <a:p>
            <a:pPr marL="0" indent="0"/>
            <a:r>
              <a:rPr lang="en-US" b="1" dirty="0" smtClean="0">
                <a:solidFill>
                  <a:srgbClr val="993300"/>
                </a:solidFill>
                <a:latin typeface="Times New Roman" pitchFamily="18" charset="0"/>
                <a:cs typeface="Times New Roman" pitchFamily="18" charset="0"/>
              </a:rPr>
              <a:t>Every Jew paid a tax to maintain the Temple in Jerusalem.  </a:t>
            </a:r>
          </a:p>
          <a:p>
            <a:pPr marL="0" indent="0"/>
            <a:r>
              <a:rPr lang="en-US" b="1" dirty="0" smtClean="0">
                <a:solidFill>
                  <a:srgbClr val="993300"/>
                </a:solidFill>
                <a:latin typeface="Times New Roman" pitchFamily="18" charset="0"/>
                <a:cs typeface="Times New Roman" pitchFamily="18" charset="0"/>
              </a:rPr>
              <a:t>This goes back to Nehemiah 10:32.</a:t>
            </a:r>
          </a:p>
          <a:p>
            <a:pPr marL="0" indent="0"/>
            <a:r>
              <a:rPr lang="en-US" b="1" dirty="0" smtClean="0">
                <a:solidFill>
                  <a:srgbClr val="993300"/>
                </a:solidFill>
                <a:latin typeface="Times New Roman" pitchFamily="18" charset="0"/>
                <a:cs typeface="Times New Roman" pitchFamily="18" charset="0"/>
              </a:rPr>
              <a:t>It was </a:t>
            </a:r>
            <a:r>
              <a:rPr lang="en-US" b="1" i="1" dirty="0" smtClean="0">
                <a:solidFill>
                  <a:srgbClr val="993300"/>
                </a:solidFill>
                <a:latin typeface="Times New Roman" pitchFamily="18" charset="0"/>
                <a:cs typeface="Times New Roman" pitchFamily="18" charset="0"/>
              </a:rPr>
              <a:t>not </a:t>
            </a:r>
            <a:r>
              <a:rPr lang="en-US" b="1" dirty="0" smtClean="0">
                <a:solidFill>
                  <a:srgbClr val="993300"/>
                </a:solidFill>
                <a:latin typeface="Times New Roman" pitchFamily="18" charset="0"/>
                <a:cs typeface="Times New Roman" pitchFamily="18" charset="0"/>
              </a:rPr>
              <a:t>a Roman tax but went directly to the Temple and carried religious significance. </a:t>
            </a:r>
          </a:p>
        </p:txBody>
      </p:sp>
    </p:spTree>
    <p:extLst>
      <p:ext uri="{BB962C8B-B14F-4D97-AF65-F5344CB8AC3E}">
        <p14:creationId xmlns="" xmlns:p14="http://schemas.microsoft.com/office/powerpoint/2010/main" val="380041723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Temple Tax</a:t>
            </a:r>
          </a:p>
          <a:p>
            <a:pPr marL="0" indent="0"/>
            <a:r>
              <a:rPr lang="en-US" b="1" dirty="0" smtClean="0">
                <a:solidFill>
                  <a:srgbClr val="993300"/>
                </a:solidFill>
                <a:latin typeface="Times New Roman" pitchFamily="18" charset="0"/>
                <a:cs typeface="Times New Roman" pitchFamily="18" charset="0"/>
              </a:rPr>
              <a:t>Every Jew paid a tax to maintain the Temple in Jerusalem.  </a:t>
            </a:r>
          </a:p>
          <a:p>
            <a:pPr marL="0" indent="0"/>
            <a:r>
              <a:rPr lang="en-US" b="1" dirty="0" smtClean="0">
                <a:solidFill>
                  <a:srgbClr val="993300"/>
                </a:solidFill>
                <a:latin typeface="Times New Roman" pitchFamily="18" charset="0"/>
                <a:cs typeface="Times New Roman" pitchFamily="18" charset="0"/>
              </a:rPr>
              <a:t>This goes back to Nehemiah 10:32.</a:t>
            </a:r>
          </a:p>
          <a:p>
            <a:pPr marL="0" indent="0"/>
            <a:r>
              <a:rPr lang="en-US" b="1" dirty="0" smtClean="0">
                <a:solidFill>
                  <a:srgbClr val="993300"/>
                </a:solidFill>
                <a:latin typeface="Times New Roman" pitchFamily="18" charset="0"/>
                <a:cs typeface="Times New Roman" pitchFamily="18" charset="0"/>
              </a:rPr>
              <a:t>It was </a:t>
            </a:r>
            <a:r>
              <a:rPr lang="en-US" b="1" i="1" dirty="0" smtClean="0">
                <a:solidFill>
                  <a:srgbClr val="993300"/>
                </a:solidFill>
                <a:latin typeface="Times New Roman" pitchFamily="18" charset="0"/>
                <a:cs typeface="Times New Roman" pitchFamily="18" charset="0"/>
              </a:rPr>
              <a:t>not </a:t>
            </a:r>
            <a:r>
              <a:rPr lang="en-US" b="1" dirty="0" smtClean="0">
                <a:solidFill>
                  <a:srgbClr val="993300"/>
                </a:solidFill>
                <a:latin typeface="Times New Roman" pitchFamily="18" charset="0"/>
                <a:cs typeface="Times New Roman" pitchFamily="18" charset="0"/>
              </a:rPr>
              <a:t>a Roman tax but went directly to the Temple and carried religious significance. </a:t>
            </a:r>
          </a:p>
          <a:p>
            <a:pPr marL="0" indent="0"/>
            <a:r>
              <a:rPr lang="en-US" b="1" dirty="0" smtClean="0">
                <a:solidFill>
                  <a:srgbClr val="993300"/>
                </a:solidFill>
                <a:latin typeface="Times New Roman" pitchFamily="18" charset="0"/>
                <a:cs typeface="Times New Roman" pitchFamily="18" charset="0"/>
              </a:rPr>
              <a:t>Jesus’ response shows a definition of His character.</a:t>
            </a:r>
          </a:p>
        </p:txBody>
      </p:sp>
    </p:spTree>
    <p:extLst>
      <p:ext uri="{BB962C8B-B14F-4D97-AF65-F5344CB8AC3E}">
        <p14:creationId xmlns="" xmlns:p14="http://schemas.microsoft.com/office/powerpoint/2010/main" val="380041723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The Temple Tax Argument</a:t>
            </a:r>
          </a:p>
          <a:p>
            <a:pPr marL="0" indent="0"/>
            <a:r>
              <a:rPr lang="en-US" b="1" dirty="0" smtClean="0">
                <a:solidFill>
                  <a:srgbClr val="993300"/>
                </a:solidFill>
                <a:latin typeface="Times New Roman" pitchFamily="18" charset="0"/>
                <a:cs typeface="Times New Roman" pitchFamily="18" charset="0"/>
              </a:rPr>
              <a:t>The Kings of the Earth tax their subjects but not their sons for the upkeep of their palaces;</a:t>
            </a:r>
          </a:p>
          <a:p>
            <a:pPr marL="0" indent="0"/>
            <a:r>
              <a:rPr lang="en-US" b="1" dirty="0" smtClean="0">
                <a:solidFill>
                  <a:srgbClr val="993300"/>
                </a:solidFill>
                <a:latin typeface="Times New Roman" pitchFamily="18" charset="0"/>
                <a:cs typeface="Times New Roman" pitchFamily="18" charset="0"/>
              </a:rPr>
              <a:t>The Temple is God’s palace and I am God’s Son; therefore…</a:t>
            </a:r>
          </a:p>
          <a:p>
            <a:pPr marL="0" indent="0"/>
            <a:r>
              <a:rPr lang="en-US" b="1" dirty="0" smtClean="0">
                <a:solidFill>
                  <a:srgbClr val="993300"/>
                </a:solidFill>
                <a:latin typeface="Times New Roman" pitchFamily="18" charset="0"/>
                <a:cs typeface="Times New Roman" pitchFamily="18" charset="0"/>
              </a:rPr>
              <a:t>I should not have to pay the Temple Tax</a:t>
            </a:r>
          </a:p>
          <a:p>
            <a:pPr marL="0" indent="0"/>
            <a:r>
              <a:rPr lang="en-US" b="1" dirty="0" smtClean="0">
                <a:solidFill>
                  <a:srgbClr val="993300"/>
                </a:solidFill>
                <a:latin typeface="Times New Roman" pitchFamily="18" charset="0"/>
                <a:cs typeface="Times New Roman" pitchFamily="18" charset="0"/>
              </a:rPr>
              <a:t>But… “lest we offend them…” Jesus works a miracle to provide the Temple Tax</a:t>
            </a:r>
          </a:p>
        </p:txBody>
      </p:sp>
    </p:spTree>
    <p:extLst>
      <p:ext uri="{BB962C8B-B14F-4D97-AF65-F5344CB8AC3E}">
        <p14:creationId xmlns="" xmlns:p14="http://schemas.microsoft.com/office/powerpoint/2010/main" val="380041723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Advice to the </a:t>
            </a:r>
            <a:r>
              <a:rPr lang="en-US" sz="3600" b="1" dirty="0" smtClean="0">
                <a:solidFill>
                  <a:srgbClr val="993300"/>
                </a:solidFill>
                <a:latin typeface="Times New Roman" pitchFamily="18" charset="0"/>
                <a:cs typeface="Times New Roman" pitchFamily="18" charset="0"/>
              </a:rPr>
              <a:t>Church</a:t>
            </a:r>
            <a:endParaRPr lang="en-US" sz="3600" b="1" dirty="0" smtClean="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Advice to the Church</a:t>
            </a:r>
          </a:p>
          <a:p>
            <a:pPr marL="0" indent="0">
              <a:buNone/>
            </a:pPr>
            <a:r>
              <a:rPr lang="en-US" b="1" dirty="0" smtClean="0">
                <a:solidFill>
                  <a:srgbClr val="993300"/>
                </a:solidFill>
                <a:latin typeface="Times New Roman" pitchFamily="18" charset="0"/>
                <a:cs typeface="Times New Roman" pitchFamily="18" charset="0"/>
              </a:rPr>
              <a:t>By contrast, this really only has two parts</a:t>
            </a:r>
            <a:r>
              <a:rPr lang="en-US" b="1" dirty="0" smtClean="0">
                <a:solidFill>
                  <a:srgbClr val="993300"/>
                </a:solidFill>
                <a:latin typeface="Times New Roman" pitchFamily="18" charset="0"/>
                <a:cs typeface="Times New Roman" pitchFamily="18" charset="0"/>
              </a:rPr>
              <a:t>!</a:t>
            </a:r>
            <a:endParaRPr lang="en-US" b="1" dirty="0" smtClean="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Advice to the Church</a:t>
            </a:r>
          </a:p>
          <a:p>
            <a:pPr marL="0" indent="0">
              <a:buNone/>
            </a:pPr>
            <a:r>
              <a:rPr lang="en-US" b="1" dirty="0" smtClean="0">
                <a:solidFill>
                  <a:srgbClr val="993300"/>
                </a:solidFill>
                <a:latin typeface="Times New Roman" pitchFamily="18" charset="0"/>
                <a:cs typeface="Times New Roman" pitchFamily="18" charset="0"/>
              </a:rPr>
              <a:t>By contrast, this really only has two parts!</a:t>
            </a:r>
          </a:p>
          <a:p>
            <a:pPr marL="514350" indent="-514350">
              <a:buFont typeface="+mj-lt"/>
              <a:buAutoNum type="arabicPeriod"/>
            </a:pPr>
            <a:r>
              <a:rPr lang="en-US" b="1" dirty="0" smtClean="0">
                <a:solidFill>
                  <a:srgbClr val="993300"/>
                </a:solidFill>
                <a:latin typeface="Times New Roman" pitchFamily="18" charset="0"/>
                <a:cs typeface="Times New Roman" pitchFamily="18" charset="0"/>
              </a:rPr>
              <a:t>Care for the “Little Ones” (18:1-14</a:t>
            </a:r>
            <a:r>
              <a:rPr lang="en-US" b="1" dirty="0" smtClean="0">
                <a:solidFill>
                  <a:srgbClr val="993300"/>
                </a:solidFill>
                <a:latin typeface="Times New Roman" pitchFamily="18" charset="0"/>
                <a:cs typeface="Times New Roman" pitchFamily="18" charset="0"/>
              </a:rPr>
              <a:t>)</a:t>
            </a:r>
            <a:endParaRPr lang="en-US" b="1" dirty="0" smtClean="0">
              <a:solidFill>
                <a:srgbClr val="9933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Advice to the Church</a:t>
            </a:r>
          </a:p>
          <a:p>
            <a:pPr marL="0" indent="0">
              <a:buNone/>
            </a:pPr>
            <a:r>
              <a:rPr lang="en-US" b="1" dirty="0" smtClean="0">
                <a:solidFill>
                  <a:srgbClr val="993300"/>
                </a:solidFill>
                <a:latin typeface="Times New Roman" pitchFamily="18" charset="0"/>
                <a:cs typeface="Times New Roman" pitchFamily="18" charset="0"/>
              </a:rPr>
              <a:t>By contrast, this really only has two parts!</a:t>
            </a:r>
          </a:p>
          <a:p>
            <a:pPr marL="514350" indent="-514350">
              <a:buFont typeface="+mj-lt"/>
              <a:buAutoNum type="arabicPeriod"/>
            </a:pPr>
            <a:r>
              <a:rPr lang="en-US" b="1" dirty="0" smtClean="0">
                <a:solidFill>
                  <a:srgbClr val="993300"/>
                </a:solidFill>
                <a:latin typeface="Times New Roman" pitchFamily="18" charset="0"/>
                <a:cs typeface="Times New Roman" pitchFamily="18" charset="0"/>
              </a:rPr>
              <a:t>Care for the “Little Ones” (18:1-14)</a:t>
            </a:r>
          </a:p>
          <a:p>
            <a:pPr marL="514350" indent="-514350">
              <a:buFont typeface="+mj-lt"/>
              <a:buAutoNum type="arabicPeriod"/>
            </a:pPr>
            <a:r>
              <a:rPr lang="en-US" b="1" dirty="0" smtClean="0">
                <a:solidFill>
                  <a:srgbClr val="993300"/>
                </a:solidFill>
                <a:latin typeface="Times New Roman" pitchFamily="18" charset="0"/>
                <a:cs typeface="Times New Roman" pitchFamily="18" charset="0"/>
              </a:rPr>
              <a:t>The Brother who Sins (18:15-35)</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Care for the “Little Ones</a:t>
            </a:r>
            <a:r>
              <a:rPr lang="en-US" sz="3600" b="1" dirty="0" smtClean="0">
                <a:solidFill>
                  <a:srgbClr val="993300"/>
                </a:solidFill>
                <a:latin typeface="Times New Roman" pitchFamily="18" charset="0"/>
                <a:cs typeface="Times New Roman" pitchFamily="18" charset="0"/>
              </a:rPr>
              <a:t>”</a:t>
            </a:r>
            <a:endParaRPr lang="en-US" sz="3600"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399568066"/>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Care for the “Little Ones”</a:t>
            </a:r>
          </a:p>
          <a:p>
            <a:pPr marL="514350" indent="-514350">
              <a:buFont typeface="+mj-lt"/>
              <a:buAutoNum type="arabicPeriod"/>
            </a:pPr>
            <a:r>
              <a:rPr lang="en-US" b="1" dirty="0" smtClean="0">
                <a:solidFill>
                  <a:srgbClr val="993300"/>
                </a:solidFill>
                <a:latin typeface="Times New Roman" pitchFamily="18" charset="0"/>
                <a:cs typeface="Times New Roman" pitchFamily="18" charset="0"/>
              </a:rPr>
              <a:t>Who is the Greatest</a:t>
            </a:r>
            <a:r>
              <a:rPr lang="en-US" b="1" dirty="0" smtClean="0">
                <a:solidFill>
                  <a:srgbClr val="993300"/>
                </a:solidFill>
                <a:latin typeface="Times New Roman" pitchFamily="18" charset="0"/>
                <a:cs typeface="Times New Roman" pitchFamily="18" charset="0"/>
              </a:rPr>
              <a:t>?</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39956806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con Filler 2.jpg"/>
          <p:cNvPicPr>
            <a:picLocks noChangeAspect="1"/>
          </p:cNvPicPr>
          <p:nvPr/>
        </p:nvPicPr>
        <p:blipFill>
          <a:blip r:embed="rId2" cstate="print"/>
          <a:stretch>
            <a:fillRect/>
          </a:stretch>
        </p:blipFill>
        <p:spPr>
          <a:xfrm>
            <a:off x="0" y="0"/>
            <a:ext cx="9144000" cy="6858000"/>
          </a:xfrm>
          <a:prstGeom prst="rect">
            <a:avLst/>
          </a:prstGeom>
        </p:spPr>
      </p:pic>
      <p:sp>
        <p:nvSpPr>
          <p:cNvPr id="5" name="Title 4"/>
          <p:cNvSpPr>
            <a:spLocks noGrp="1"/>
          </p:cNvSpPr>
          <p:nvPr>
            <p:ph type="title"/>
          </p:nvPr>
        </p:nvSpPr>
        <p:spPr>
          <a:xfrm>
            <a:off x="457200" y="152400"/>
            <a:ext cx="8229600" cy="1143000"/>
          </a:xfrm>
        </p:spPr>
        <p:txBody>
          <a:bodyPr>
            <a:normAutofit fontScale="90000"/>
          </a:bodyPr>
          <a:lstStyle/>
          <a:p>
            <a:pPr algn="l"/>
            <a:r>
              <a:rPr lang="en-US" sz="6700" dirty="0" smtClean="0">
                <a:solidFill>
                  <a:srgbClr val="993300"/>
                </a:solidFill>
                <a:latin typeface="Monotype Corsiva" pitchFamily="66" charset="0"/>
              </a:rPr>
              <a:t>	</a:t>
            </a:r>
            <a:r>
              <a:rPr lang="en-US" sz="6700" dirty="0" smtClean="0">
                <a:solidFill>
                  <a:srgbClr val="993300"/>
                </a:solidFill>
                <a:effectLst>
                  <a:outerShdw blurRad="38100" dist="38100" dir="2700000" algn="tl">
                    <a:srgbClr val="000000">
                      <a:alpha val="43137"/>
                    </a:srgbClr>
                  </a:outerShdw>
                </a:effectLst>
                <a:latin typeface="Monotype Corsiva" pitchFamily="66" charset="0"/>
              </a:rPr>
              <a:t>Follow Me:</a:t>
            </a:r>
            <a:r>
              <a:rPr lang="en-US" b="1" dirty="0" smtClean="0">
                <a:solidFill>
                  <a:srgbClr val="993300"/>
                </a:solidFill>
                <a:effectLst>
                  <a:outerShdw blurRad="38100" dist="38100" dir="2700000" algn="tl">
                    <a:srgbClr val="000000">
                      <a:alpha val="43137"/>
                    </a:srgbClr>
                  </a:outerShdw>
                </a:effectLst>
                <a:latin typeface="Monotype Corsiva" pitchFamily="66" charset="0"/>
              </a:rPr>
              <a:t/>
            </a:r>
            <a:br>
              <a:rPr lang="en-US" b="1" dirty="0" smtClean="0">
                <a:solidFill>
                  <a:srgbClr val="993300"/>
                </a:solidFill>
                <a:effectLst>
                  <a:outerShdw blurRad="38100" dist="38100" dir="2700000" algn="tl">
                    <a:srgbClr val="000000">
                      <a:alpha val="43137"/>
                    </a:srgbClr>
                  </a:outerShdw>
                </a:effectLst>
                <a:latin typeface="Monotype Corsiva" pitchFamily="66" charset="0"/>
              </a:rPr>
            </a:br>
            <a:r>
              <a:rPr lang="en-US" b="1" dirty="0" smtClean="0">
                <a:solidFill>
                  <a:srgbClr val="993300"/>
                </a:solidFill>
                <a:effectLst>
                  <a:outerShdw blurRad="38100" dist="38100" dir="2700000" algn="tl">
                    <a:srgbClr val="000000">
                      <a:alpha val="43137"/>
                    </a:srgbClr>
                  </a:outerShdw>
                </a:effectLst>
                <a:latin typeface="Monotype Corsiva" pitchFamily="66" charset="0"/>
              </a:rPr>
              <a:t>The Gospel According to St. Matthew</a:t>
            </a:r>
            <a:endParaRPr lang="en-US" b="1" dirty="0">
              <a:solidFill>
                <a:srgbClr val="993300"/>
              </a:solidFill>
              <a:effectLst>
                <a:outerShdw blurRad="38100" dist="38100" dir="2700000" algn="tl">
                  <a:srgbClr val="000000">
                    <a:alpha val="43137"/>
                  </a:srgbClr>
                </a:outerShdw>
              </a:effectLst>
              <a:latin typeface="Monotype Corsiva" pitchFamily="66" charset="0"/>
            </a:endParaRPr>
          </a:p>
        </p:txBody>
      </p:sp>
      <p:sp>
        <p:nvSpPr>
          <p:cNvPr id="6" name="Content Placeholder 5"/>
          <p:cNvSpPr>
            <a:spLocks noGrp="1"/>
          </p:cNvSpPr>
          <p:nvPr>
            <p:ph idx="1"/>
          </p:nvPr>
        </p:nvSpPr>
        <p:spPr/>
        <p:txBody>
          <a:bodyPr>
            <a:normAutofit/>
          </a:bodyPr>
          <a:lstStyle/>
          <a:p>
            <a:pPr marL="0" indent="0">
              <a:buNone/>
            </a:pPr>
            <a:r>
              <a:rPr lang="en-US" sz="3600" b="1" dirty="0" smtClean="0">
                <a:solidFill>
                  <a:srgbClr val="993300"/>
                </a:solidFill>
                <a:latin typeface="Times New Roman" pitchFamily="18" charset="0"/>
                <a:cs typeface="Times New Roman" pitchFamily="18" charset="0"/>
              </a:rPr>
              <a:t>Care for the “Little Ones”</a:t>
            </a:r>
          </a:p>
          <a:p>
            <a:pPr marL="514350" indent="-514350">
              <a:buFont typeface="+mj-lt"/>
              <a:buAutoNum type="arabicPeriod"/>
            </a:pPr>
            <a:r>
              <a:rPr lang="en-US" b="1" dirty="0" smtClean="0">
                <a:solidFill>
                  <a:srgbClr val="993300"/>
                </a:solidFill>
                <a:latin typeface="Times New Roman" pitchFamily="18" charset="0"/>
                <a:cs typeface="Times New Roman" pitchFamily="18" charset="0"/>
              </a:rPr>
              <a:t>Who is the Greatest?</a:t>
            </a:r>
          </a:p>
          <a:p>
            <a:pPr marL="514350" indent="-514350">
              <a:buFont typeface="+mj-lt"/>
              <a:buAutoNum type="arabicPeriod"/>
            </a:pPr>
            <a:r>
              <a:rPr lang="en-US" b="1" dirty="0" smtClean="0">
                <a:solidFill>
                  <a:srgbClr val="993300"/>
                </a:solidFill>
                <a:latin typeface="Times New Roman" pitchFamily="18" charset="0"/>
                <a:cs typeface="Times New Roman" pitchFamily="18" charset="0"/>
              </a:rPr>
              <a:t>Causing One to </a:t>
            </a:r>
            <a:r>
              <a:rPr lang="en-US" b="1" dirty="0" smtClean="0">
                <a:solidFill>
                  <a:srgbClr val="993300"/>
                </a:solidFill>
                <a:latin typeface="Times New Roman" pitchFamily="18" charset="0"/>
                <a:cs typeface="Times New Roman" pitchFamily="18" charset="0"/>
              </a:rPr>
              <a:t>Sin</a:t>
            </a:r>
            <a:endParaRPr lang="en-US" b="1" dirty="0" smtClean="0">
              <a:solidFill>
                <a:srgbClr val="993300"/>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3995680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2784</TotalTime>
  <Words>3613</Words>
  <Application>Microsoft Office PowerPoint</Application>
  <PresentationFormat>On-screen Show (4:3)</PresentationFormat>
  <Paragraphs>486</Paragraphs>
  <Slides>127</Slides>
  <Notes>0</Notes>
  <HiddenSlides>0</HiddenSlides>
  <MMClips>0</MMClips>
  <ScaleCrop>false</ScaleCrop>
  <HeadingPairs>
    <vt:vector size="4" baseType="variant">
      <vt:variant>
        <vt:lpstr>Theme</vt:lpstr>
      </vt:variant>
      <vt:variant>
        <vt:i4>1</vt:i4>
      </vt:variant>
      <vt:variant>
        <vt:lpstr>Slide Titles</vt:lpstr>
      </vt:variant>
      <vt:variant>
        <vt:i4>127</vt:i4>
      </vt:variant>
    </vt:vector>
  </HeadingPairs>
  <TitlesOfParts>
    <vt:vector size="128" baseType="lpstr">
      <vt:lpstr>Office Theme</vt:lpstr>
      <vt:lpstr>Slide 1</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Slide 23</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lpstr> Follow Me: The Gospel According to St. Matthew</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 Scott</dc:creator>
  <cp:lastModifiedBy>Fr. Scott</cp:lastModifiedBy>
  <cp:revision>82</cp:revision>
  <dcterms:created xsi:type="dcterms:W3CDTF">2014-07-16T16:27:40Z</dcterms:created>
  <dcterms:modified xsi:type="dcterms:W3CDTF">2014-08-27T22:55:19Z</dcterms:modified>
</cp:coreProperties>
</file>