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3"/>
  </p:notesMasterIdLst>
  <p:sldIdLst>
    <p:sldId id="257" r:id="rId2"/>
    <p:sldId id="258" r:id="rId3"/>
    <p:sldId id="259" r:id="rId4"/>
    <p:sldId id="288" r:id="rId5"/>
    <p:sldId id="314" r:id="rId6"/>
    <p:sldId id="396" r:id="rId7"/>
    <p:sldId id="261" r:id="rId8"/>
    <p:sldId id="265" r:id="rId9"/>
    <p:sldId id="428" r:id="rId10"/>
    <p:sldId id="429" r:id="rId11"/>
    <p:sldId id="430" r:id="rId12"/>
    <p:sldId id="431" r:id="rId13"/>
    <p:sldId id="432" r:id="rId14"/>
    <p:sldId id="433" r:id="rId15"/>
    <p:sldId id="397" r:id="rId16"/>
    <p:sldId id="434" r:id="rId17"/>
    <p:sldId id="435" r:id="rId18"/>
    <p:sldId id="436" r:id="rId19"/>
    <p:sldId id="437" r:id="rId20"/>
    <p:sldId id="438" r:id="rId21"/>
    <p:sldId id="439" r:id="rId22"/>
    <p:sldId id="440" r:id="rId23"/>
    <p:sldId id="441" r:id="rId24"/>
    <p:sldId id="442" r:id="rId25"/>
    <p:sldId id="399" r:id="rId26"/>
    <p:sldId id="443" r:id="rId27"/>
    <p:sldId id="444" r:id="rId28"/>
    <p:sldId id="400" r:id="rId29"/>
    <p:sldId id="401" r:id="rId30"/>
    <p:sldId id="445" r:id="rId31"/>
    <p:sldId id="446" r:id="rId32"/>
    <p:sldId id="447" r:id="rId33"/>
    <p:sldId id="402" r:id="rId34"/>
    <p:sldId id="403" r:id="rId35"/>
    <p:sldId id="448" r:id="rId36"/>
    <p:sldId id="449" r:id="rId37"/>
    <p:sldId id="450" r:id="rId38"/>
    <p:sldId id="451" r:id="rId39"/>
    <p:sldId id="404" r:id="rId40"/>
    <p:sldId id="405" r:id="rId41"/>
    <p:sldId id="452" r:id="rId42"/>
    <p:sldId id="453" r:id="rId43"/>
    <p:sldId id="406" r:id="rId44"/>
    <p:sldId id="454" r:id="rId45"/>
    <p:sldId id="455" r:id="rId46"/>
    <p:sldId id="407" r:id="rId47"/>
    <p:sldId id="456" r:id="rId48"/>
    <p:sldId id="457" r:id="rId49"/>
    <p:sldId id="458" r:id="rId50"/>
    <p:sldId id="459" r:id="rId51"/>
    <p:sldId id="460" r:id="rId52"/>
    <p:sldId id="408" r:id="rId53"/>
    <p:sldId id="461" r:id="rId54"/>
    <p:sldId id="462" r:id="rId55"/>
    <p:sldId id="463" r:id="rId56"/>
    <p:sldId id="303" r:id="rId57"/>
    <p:sldId id="417" r:id="rId58"/>
    <p:sldId id="464" r:id="rId59"/>
    <p:sldId id="465" r:id="rId60"/>
    <p:sldId id="466" r:id="rId61"/>
    <p:sldId id="467" r:id="rId62"/>
    <p:sldId id="468" r:id="rId63"/>
    <p:sldId id="469" r:id="rId64"/>
    <p:sldId id="418" r:id="rId65"/>
    <p:sldId id="470" r:id="rId66"/>
    <p:sldId id="471" r:id="rId67"/>
    <p:sldId id="472" r:id="rId68"/>
    <p:sldId id="419" r:id="rId69"/>
    <p:sldId id="473" r:id="rId70"/>
    <p:sldId id="474" r:id="rId71"/>
    <p:sldId id="475" r:id="rId72"/>
    <p:sldId id="476" r:id="rId73"/>
    <p:sldId id="420" r:id="rId74"/>
    <p:sldId id="477" r:id="rId75"/>
    <p:sldId id="478" r:id="rId76"/>
    <p:sldId id="421" r:id="rId77"/>
    <p:sldId id="479" r:id="rId78"/>
    <p:sldId id="480" r:id="rId79"/>
    <p:sldId id="481" r:id="rId80"/>
    <p:sldId id="482" r:id="rId81"/>
    <p:sldId id="483" r:id="rId82"/>
    <p:sldId id="422" r:id="rId83"/>
    <p:sldId id="484" r:id="rId84"/>
    <p:sldId id="485" r:id="rId85"/>
    <p:sldId id="423" r:id="rId86"/>
    <p:sldId id="486" r:id="rId87"/>
    <p:sldId id="487" r:id="rId88"/>
    <p:sldId id="488" r:id="rId89"/>
    <p:sldId id="424" r:id="rId90"/>
    <p:sldId id="489" r:id="rId91"/>
    <p:sldId id="490" r:id="rId92"/>
    <p:sldId id="425" r:id="rId93"/>
    <p:sldId id="491" r:id="rId94"/>
    <p:sldId id="492" r:id="rId95"/>
    <p:sldId id="426" r:id="rId96"/>
    <p:sldId id="493" r:id="rId97"/>
    <p:sldId id="494" r:id="rId98"/>
    <p:sldId id="495" r:id="rId99"/>
    <p:sldId id="496" r:id="rId100"/>
    <p:sldId id="497" r:id="rId101"/>
    <p:sldId id="286" r:id="rId10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61D87-F7C3-4762-9E9D-674DDF934FB2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6A25F-6671-47F5-A9CD-2A8C137EE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8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6A25F-6671-47F5-A9CD-2A8C137EE2F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3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6A25F-6671-47F5-A9CD-2A8C137EE2F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3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6A25F-6671-47F5-A9CD-2A8C137EE2F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5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4517-C3D9-4DA9-B401-C1995911526E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ycomjax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. Matthew 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6892672"/>
          </a:xfrm>
          <a:prstGeom prst="rect">
            <a:avLst/>
          </a:prstGeom>
        </p:spPr>
      </p:pic>
      <p:pic>
        <p:nvPicPr>
          <p:cNvPr id="7" name="Picture 6" descr="Icon Fill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5800" y="0"/>
            <a:ext cx="4648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Church of the Messiah 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invites you to </a:t>
            </a:r>
          </a:p>
          <a:p>
            <a:pPr algn="ctr"/>
            <a:endParaRPr lang="en-US" sz="40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r>
              <a:rPr lang="en-US" sz="5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 </a:t>
            </a:r>
          </a:p>
          <a:p>
            <a:pPr algn="ctr"/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 Introduction to the Gospel</a:t>
            </a:r>
          </a:p>
          <a:p>
            <a:pPr algn="ctr"/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According to Saint Matthew</a:t>
            </a:r>
          </a:p>
          <a:p>
            <a:pPr algn="ctr"/>
            <a:endParaRPr lang="en-US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endParaRPr lang="en-US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 8-Week Study of the Gospel 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beginning  July 16</a:t>
            </a:r>
            <a:r>
              <a:rPr lang="en-US" sz="2400" b="1" baseline="30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</a:t>
            </a:r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at 7pm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3754 University Club Blvd.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4"/>
              </a:rPr>
              <a:t>mycomjax.com</a:t>
            </a:r>
            <a:endParaRPr lang="en-US" sz="24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#</a:t>
            </a: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FollowMe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Rejected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 (11:1-19)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for Unrepentant Cities (11:20-24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5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II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were offended at him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 did not do many mighty works there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Still no Joseph…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Next Week: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Miracles, Controversies, </a:t>
            </a:r>
            <a:endParaRPr lang="en-US" sz="48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Cross, </a:t>
            </a:r>
            <a:endParaRPr lang="en-US" sz="48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Advice to the Church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(Chapters 14-18)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Rejected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 (11:1-19)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for Unrepentant Cities (11:20-24)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Sayings (11:25-30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Rejected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 (11:1-19)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for Unrepentant Cities (11:20-24)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Sayings (11:25-30)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 (12:1-21)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Rejected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 (11:1-19)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for Unrepentant Cities (11:20-24)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Sayings (11:25-30)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 (12:1-21)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 (12:22-45)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Rejected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 (11:1-19)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for Unrepentant Cities (11:20-24)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Sayings (11:25-30)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 (12:1-21)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 (12:22-45)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1 (12:46-50)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John’s question “Are you the Coming One…” refers to the Messiah. Isaiah 59:20.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6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John’s question “Are you the Coming One…” refers to the Messiah. Isaiah 59:20.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response is an indirect answer referring to everything He did in 8-9.  </a:t>
            </a:r>
          </a:p>
        </p:txBody>
      </p:sp>
    </p:spTree>
    <p:extLst>
      <p:ext uri="{BB962C8B-B14F-4D97-AF65-F5344CB8AC3E}">
        <p14:creationId xmlns:p14="http://schemas.microsoft.com/office/powerpoint/2010/main" val="9435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John’s question “Are you the Coming One…” refers to the Messiah. Isaiah 59:20.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response is an indirect answer referring to everything He did in 8-9.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His actions also allude to Isaiah 26:29; 35:5-6; and 61:1.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John’s question “Are you the Coming One…” refers to the Messiah. Isaiah 59:20.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response is an indirect answer referring to everything He did in 8-9.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His actions also allude to Isaiah 26:29; 35:5-6; and 61:1.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says John fulfills Malachi 3:1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1—July 16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Introduction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2—July 23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The Infancy Narrative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3—July 30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The Beginning of Jesus’ Ministry and the Sermon on the Mount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August 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—Feast of the Transfiguration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4—August 13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Miracles and the Missionary Discourse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Until now, no one has been greater than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Until now, no one has been greater than John</a:t>
            </a:r>
          </a:p>
          <a:p>
            <a:pPr marL="0" indent="0"/>
            <a:r>
              <a:rPr lang="en-US" sz="3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But John is the least in the Kingdom of </a:t>
            </a:r>
            <a:r>
              <a:rPr lang="en-US" sz="3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endParaRPr lang="en-US" sz="30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Until now, no one has been greater than John</a:t>
            </a:r>
          </a:p>
          <a:p>
            <a:pPr marL="0" indent="0"/>
            <a:r>
              <a:rPr lang="en-US" sz="3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But John is the least in the Kingdom of Heaven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didn’t receive John;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4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Until now, no one has been greater than John</a:t>
            </a:r>
          </a:p>
          <a:p>
            <a:pPr marL="0" indent="0"/>
            <a:r>
              <a:rPr lang="en-US" sz="3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But John is the least in the Kingdom of Heaven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didn’t receive John;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didn’t receive Jesus;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8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Until now, no one has been greater than John</a:t>
            </a:r>
          </a:p>
          <a:p>
            <a:pPr marL="0" indent="0"/>
            <a:r>
              <a:rPr lang="en-US" sz="3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But John is the least in the Kingdom of Heaven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didn’t receive John;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didn’t receive Jesus;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Don’t feel all too bad when…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for Unrepentant Cities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for Unrepentant Cities</a:t>
            </a:r>
          </a:p>
          <a:p>
            <a:pPr marL="0" indent="0"/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and Sidon often featured in the prophets regarding their doom and judgment, but if Jesus had gone there, they would have repented,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2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for Unrepentant Cities</a:t>
            </a:r>
          </a:p>
          <a:p>
            <a:pPr marL="0" indent="0"/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and Sidon often featured in the prophets regarding their doom and judgment, but if Jesus had gone there, they would have repented,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It will be better for Sodom than Capernaum, because Sodom would have repented had they seen what has been done in Capernaum!  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2" descr="C:\Users\Fr. Scott\Downloads\Three Citie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514600"/>
            <a:ext cx="2942303" cy="4343400"/>
          </a:xfrm>
          <a:prstGeom prst="rect">
            <a:avLst/>
          </a:prstGeom>
          <a:noFill/>
        </p:spPr>
      </p:pic>
      <p:pic>
        <p:nvPicPr>
          <p:cNvPr id="2050" name="Picture 2" descr="C:\Users\Fr. Scott\Downloads\tyreandsid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5306" y="0"/>
            <a:ext cx="6218695" cy="6858000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Sayings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5—August 20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Jesus Rejected &amp; Parables of the Kingdom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6—August 27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Miracles, Controversies, and the Cross, &amp; Advice to the Church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7—September 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The Olivet Discourse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8—September 10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Jesus’ Passion and Resurrection</a:t>
            </a:r>
          </a:p>
          <a:p>
            <a:pPr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Sayings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first saying seems like a very traditional public prayer of thanksgiving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Sayings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first saying seems like a very traditional public prayer of thanksgiving;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second sounds very much like John’s Gospel (especially chapters 5 &amp; 17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Sayings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first saying seems like a very traditional public prayer of thanksgiving;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second sounds very much like John’s Gospel (especially chapters 5 &amp; 17)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third sounds like Jesus may be quoting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Sirach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51:26 </a:t>
            </a:r>
          </a:p>
        </p:txBody>
      </p:sp>
    </p:spTree>
    <p:extLst>
      <p:ext uri="{BB962C8B-B14F-4D97-AF65-F5344CB8AC3E}">
        <p14:creationId xmlns:p14="http://schemas.microsoft.com/office/powerpoint/2010/main" val="8634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Sayings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“Place your neck under her yoke,</a:t>
            </a:r>
            <a:b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    and let your soul</a:t>
            </a:r>
            <a:b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    receive instruction.</a:t>
            </a:r>
            <a:b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    It is found close at hand.”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“See for yourselves that I have labored a little,</a:t>
            </a:r>
            <a:b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    and I have found much rest for myself.”</a:t>
            </a:r>
          </a:p>
          <a:p>
            <a:pPr algn="r">
              <a:buNone/>
            </a:pPr>
            <a:r>
              <a:rPr lang="en-US" sz="2400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Sirach</a:t>
            </a:r>
            <a:r>
              <a:rPr lang="en-US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51:26-27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Controversies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accuse Jesus &amp; the Disciples of “reaping,” a violation of the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Sabbath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accuse Jesus &amp; the Disciples of “reaping,” a violation of the Sabbath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rebukes them with the story of David and his men at the Sanctuary at Nob (I Samuel 21:1-6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accuse Jesus &amp; the Disciples of “reaping,” a violation of the Sabbath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rebukes them with the story of David and his men at the Sanctuary at Nob (I Samuel 21:1-6)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again quotes Hosea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6:6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accuse Jesus &amp; the Disciples of “reaping,” a violation of the Sabbath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rebukes them with the story of David and his men at the Sanctuary at Nob (I Samuel 21:1-6)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again quotes Hosea 6:6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“The Son of Man is Lord of the Sabbath”</a:t>
            </a:r>
          </a:p>
        </p:txBody>
      </p:sp>
    </p:spTree>
    <p:extLst>
      <p:ext uri="{BB962C8B-B14F-4D97-AF65-F5344CB8AC3E}">
        <p14:creationId xmlns:p14="http://schemas.microsoft.com/office/powerpoint/2010/main" val="27679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“Is it lawful to heal on the Sabbath?”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are purposely trying to entrap Jesus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Actual legal cases about lifting sheep out of cisterns on the Sabbath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It is “lawful” to do good on the Sabbath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Suggests the </a:t>
            </a:r>
            <a:r>
              <a:rPr lang="en-US" sz="3200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Matthean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community might still have observed the Sabbath. </a:t>
            </a:r>
          </a:p>
          <a:p>
            <a:pPr marL="914400" lvl="1" indent="-514350"/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Bible Study in Two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Controversies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were trying to kill Jesus, and He knew it, so he left and took “the multitudes” with Him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Sabbath Controversies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were trying to kill Jesus, and He knew it, so he left and took “the multitudes” with Him…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“healed them all” but told them not to tell anyone so that Isaiah 42:1-4 might be fulfilled</a:t>
            </a:r>
          </a:p>
        </p:txBody>
      </p:sp>
    </p:spTree>
    <p:extLst>
      <p:ext uri="{BB962C8B-B14F-4D97-AF65-F5344CB8AC3E}">
        <p14:creationId xmlns:p14="http://schemas.microsoft.com/office/powerpoint/2010/main" val="37457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casts out a demon who has made a man blind and mute; the crowd asks, “could this be the Son of David?”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97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casts out a demon who has made a man blind and mute; the crowd asks, “could this be the Son of David?”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repeat their charge from 9:34 and say, “This fellow does not cast out demons except by Beelzebub, the ruler of the demons.”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makes a lengthy, fierce reply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makes a lengthy, fierce reply!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“A House Divided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makes a lengthy, fierce reply!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“A House Divided”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Blasphemy of the Holy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Spirit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7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makes a lengthy, fierce reply!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“A House Divided”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Blasphemy of the Holy Spirit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Tree is Known by its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Fruit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2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Bible Study in Two Parts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Rejected (11-12) </a:t>
            </a:r>
          </a:p>
        </p:txBody>
      </p:sp>
    </p:spTree>
    <p:extLst>
      <p:ext uri="{BB962C8B-B14F-4D97-AF65-F5344CB8AC3E}">
        <p14:creationId xmlns:p14="http://schemas.microsoft.com/office/powerpoint/2010/main" val="15407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makes a lengthy, fierce reply!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“A House Divided”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Blasphemy of the Holy Spirit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Tree is Known by its Fruit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Ask for a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Sign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Exorcism and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makes a lengthy, fierce reply!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“A House Divided”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Blasphemy of the Holy Spirit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Tree is Known by its Fruit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Ask for a Sign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Demons Come Back…</a:t>
            </a:r>
          </a:p>
        </p:txBody>
      </p:sp>
    </p:spTree>
    <p:extLst>
      <p:ext uri="{BB962C8B-B14F-4D97-AF65-F5344CB8AC3E}">
        <p14:creationId xmlns:p14="http://schemas.microsoft.com/office/powerpoint/2010/main" val="356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1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Notice the absence of Joseph (and the sisters) when the family seeks Jesus</a:t>
            </a:r>
          </a:p>
        </p:txBody>
      </p:sp>
    </p:spTree>
    <p:extLst>
      <p:ext uri="{BB962C8B-B14F-4D97-AF65-F5344CB8AC3E}">
        <p14:creationId xmlns:p14="http://schemas.microsoft.com/office/powerpoint/2010/main" val="21465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1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Notice the absence of Joseph (and the sisters) when the family seeks Jesus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whoever does the will of My Father in heaven is My brother and sister and mother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210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1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Notice the absence of Joseph (and the sisters) when the family seeks Jesus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whoever does the will of My Father in heaven is My brother and sister and mother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 the bookends…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Kingdom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Key Verse: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baseline="30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open My mouth in parables;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utter things kept secret from the foundation of the world.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Matthew 13:35</a:t>
            </a:r>
            <a:endParaRPr lang="en-US" sz="20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Kingdom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Kingdom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 </a:t>
            </a:r>
          </a:p>
        </p:txBody>
      </p:sp>
    </p:spTree>
    <p:extLst>
      <p:ext uri="{BB962C8B-B14F-4D97-AF65-F5344CB8AC3E}">
        <p14:creationId xmlns:p14="http://schemas.microsoft.com/office/powerpoint/2010/main" val="39731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Kingdom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Other Parables of the Kingdom</a:t>
            </a:r>
          </a:p>
        </p:txBody>
      </p:sp>
    </p:spTree>
    <p:extLst>
      <p:ext uri="{BB962C8B-B14F-4D97-AF65-F5344CB8AC3E}">
        <p14:creationId xmlns:p14="http://schemas.microsoft.com/office/powerpoint/2010/main" val="26577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Bible Study in Two Parts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Rejected (11-12)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Kingdom (13)</a:t>
            </a:r>
          </a:p>
        </p:txBody>
      </p:sp>
    </p:spTree>
    <p:extLst>
      <p:ext uri="{BB962C8B-B14F-4D97-AF65-F5344CB8AC3E}">
        <p14:creationId xmlns:p14="http://schemas.microsoft.com/office/powerpoint/2010/main" val="33072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Kingdom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Other Parables of the Kingdom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Wheat and the Tares</a:t>
            </a:r>
          </a:p>
        </p:txBody>
      </p:sp>
    </p:spTree>
    <p:extLst>
      <p:ext uri="{BB962C8B-B14F-4D97-AF65-F5344CB8AC3E}">
        <p14:creationId xmlns:p14="http://schemas.microsoft.com/office/powerpoint/2010/main" val="42890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Kingdom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Other Parables of the Kingdom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Wheat and the Tares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Mustard Seed</a:t>
            </a:r>
          </a:p>
        </p:txBody>
      </p:sp>
    </p:spTree>
    <p:extLst>
      <p:ext uri="{BB962C8B-B14F-4D97-AF65-F5344CB8AC3E}">
        <p14:creationId xmlns:p14="http://schemas.microsoft.com/office/powerpoint/2010/main" val="10576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Kingdom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Other Parables of the Kingdom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Wheat and the Tares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Mustard Seed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Leaven</a:t>
            </a:r>
          </a:p>
        </p:txBody>
      </p:sp>
    </p:spTree>
    <p:extLst>
      <p:ext uri="{BB962C8B-B14F-4D97-AF65-F5344CB8AC3E}">
        <p14:creationId xmlns:p14="http://schemas.microsoft.com/office/powerpoint/2010/main" val="33826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the Kingdom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Other Parables of the Kingdom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Wheat and the Tares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Mustard Seed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Leaven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8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Itself</a:t>
            </a:r>
          </a:p>
        </p:txBody>
      </p:sp>
    </p:spTree>
    <p:extLst>
      <p:ext uri="{BB962C8B-B14F-4D97-AF65-F5344CB8AC3E}">
        <p14:creationId xmlns:p14="http://schemas.microsoft.com/office/powerpoint/2010/main" val="27935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Itself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Purpose of the Parable</a:t>
            </a:r>
          </a:p>
        </p:txBody>
      </p:sp>
    </p:spTree>
    <p:extLst>
      <p:ext uri="{BB962C8B-B14F-4D97-AF65-F5344CB8AC3E}">
        <p14:creationId xmlns:p14="http://schemas.microsoft.com/office/powerpoint/2010/main" val="39735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Itself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Purpose of the Parable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Explanation of the Parable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7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Purpose of the Parable</a:t>
            </a:r>
          </a:p>
          <a:p>
            <a:pPr marL="914400" lvl="1" indent="-51435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Purpose of the Parable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explain the Kingdom of God</a:t>
            </a:r>
          </a:p>
          <a:p>
            <a:pPr marL="914400" lvl="1" indent="-51435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Rejected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Key Verse: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en-US" sz="36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 want to see a sign from You</a:t>
            </a:r>
            <a:r>
              <a:rPr lang="en-US" sz="36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Matthew 12:38</a:t>
            </a:r>
            <a:endParaRPr lang="en-US" sz="24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Purpose of the Parable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explain the Kingdom of God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fulfill Isaiah 6:9-10</a:t>
            </a:r>
          </a:p>
          <a:p>
            <a:pPr marL="914400" lvl="1" indent="-51435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0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Purpose of the Parable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explain the Kingdom of God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fulfill Isaiah 6:9-10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Note the location of this teaching…</a:t>
            </a:r>
          </a:p>
          <a:p>
            <a:pPr marL="914400" lvl="1" indent="-51435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Sower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Purpose of the Parable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explain the Kingdom of God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fulfill Isaiah 6:9-10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Note the location of this teaching…</a:t>
            </a:r>
          </a:p>
          <a:p>
            <a:pPr marL="914400" lvl="1" indent="-51435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It was a fishing village, not a farming community; Jesus was speaking not just to locals, but also to later people who would hear the parable repeated.</a:t>
            </a:r>
          </a:p>
          <a:p>
            <a:pPr marL="914400" lvl="1" indent="-51435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Wheat and the Tares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Wheat and the Tares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Like all of these parables, this one begins, “The kingdom of Heaven is like…”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2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Wheat and the Tares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Like all of these parables, this one begins, “The kingdom of Heaven is like…”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Harvest was repeatedly used as a symbol for judgment as in Joel 3:13; Hosea 6:11; and Jeremiah 51:33.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4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Mustard Seed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Mustard Seed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½ of a pair of parables along with…</a:t>
            </a:r>
          </a:p>
        </p:txBody>
      </p:sp>
    </p:spTree>
    <p:extLst>
      <p:ext uri="{BB962C8B-B14F-4D97-AF65-F5344CB8AC3E}">
        <p14:creationId xmlns:p14="http://schemas.microsoft.com/office/powerpoint/2010/main" val="7037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Mustard Seed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½ of a pair of parables along with…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Leaven</a:t>
            </a:r>
          </a:p>
        </p:txBody>
      </p:sp>
    </p:spTree>
    <p:extLst>
      <p:ext uri="{BB962C8B-B14F-4D97-AF65-F5344CB8AC3E}">
        <p14:creationId xmlns:p14="http://schemas.microsoft.com/office/powerpoint/2010/main" val="28721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Mustard Seed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½ of a pair of parables along with…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Leaven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measures of wheat would have fed over 100 people!</a:t>
            </a:r>
          </a:p>
        </p:txBody>
      </p:sp>
    </p:spTree>
    <p:extLst>
      <p:ext uri="{BB962C8B-B14F-4D97-AF65-F5344CB8AC3E}">
        <p14:creationId xmlns:p14="http://schemas.microsoft.com/office/powerpoint/2010/main" val="28711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Rejected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Mustard Seed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½ of a pair of parables along with…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Leaven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measures of wheat would have fed over 100 people!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Jews were very familiar with leaven!</a:t>
            </a:r>
          </a:p>
        </p:txBody>
      </p:sp>
    </p:spTree>
    <p:extLst>
      <p:ext uri="{BB962C8B-B14F-4D97-AF65-F5344CB8AC3E}">
        <p14:creationId xmlns:p14="http://schemas.microsoft.com/office/powerpoint/2010/main" val="31291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Mustard Seed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½ of a pair of parables along with…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Leaven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measures of wheat would have fed over 100 people!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Jews were very familiar with leaven!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What’s the point?  It starts small and gets very big!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Brief Interlude!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Brief Interlude!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Matthew announces that Jesus spokes in parables so that the words of Psalm 78:2 might be fulfilled.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8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Brief Interlude!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Matthew announces that Jesus spokes in parables so that the words of Psalm 78:2 might be fulfilled.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explains the parable of the wheat and the tares in stark, apocalyptic detail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38062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Hidden Treasure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Pearl of Great Price</a:t>
            </a:r>
          </a:p>
        </p:txBody>
      </p:sp>
    </p:spTree>
    <p:extLst>
      <p:ext uri="{BB962C8B-B14F-4D97-AF65-F5344CB8AC3E}">
        <p14:creationId xmlns:p14="http://schemas.microsoft.com/office/powerpoint/2010/main" val="21003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Hidden Treasure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Pearl of Great Price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Dragnet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8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Rejected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John the Baptist and Jesus (11:1-19)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Hidden Treasure and Pearl of Great Price are a matched pair with the same message:</a:t>
            </a:r>
          </a:p>
        </p:txBody>
      </p:sp>
    </p:spTree>
    <p:extLst>
      <p:ext uri="{BB962C8B-B14F-4D97-AF65-F5344CB8AC3E}">
        <p14:creationId xmlns:p14="http://schemas.microsoft.com/office/powerpoint/2010/main" val="27598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Hidden Treasure and Pearl of Great Price are a matched pair with the same message: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Kingdom of Heaven is so valuable that it is worth giving away everything you have in order to attain it…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Dragnet is also a matched set with the Parable of the Wheat and the Tares</a:t>
            </a:r>
          </a:p>
        </p:txBody>
      </p:sp>
    </p:spTree>
    <p:extLst>
      <p:ext uri="{BB962C8B-B14F-4D97-AF65-F5344CB8AC3E}">
        <p14:creationId xmlns:p14="http://schemas.microsoft.com/office/powerpoint/2010/main" val="12074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Three Short Parables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Dragnet is also a matched set with the Parable of the Wheat and the Tares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bad fish do </a:t>
            </a:r>
            <a:r>
              <a:rPr lang="en-US" b="1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get tossed back into the ocean at after the net is pulled in; they are thrown away, ultimately, into the furnace of fire…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II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“When Jesus had finished these parables…” He went to Nazareth</a:t>
            </a:r>
          </a:p>
        </p:txBody>
      </p:sp>
    </p:spTree>
    <p:extLst>
      <p:ext uri="{BB962C8B-B14F-4D97-AF65-F5344CB8AC3E}">
        <p14:creationId xmlns:p14="http://schemas.microsoft.com/office/powerpoint/2010/main" val="12981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II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“When Jesus had finished these parables…” He went to Nazareth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people point out Jesus as “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not the carpenter’s son? Is not His mother called Mary? And His brothers James, </a:t>
            </a:r>
            <a:r>
              <a:rPr lang="en-US" b="1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Joses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Simon, and Judas? </a:t>
            </a:r>
            <a:r>
              <a:rPr lang="en-US" b="1" baseline="30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His sisters, are they not all with us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II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were offended at him</a:t>
            </a:r>
          </a:p>
        </p:txBody>
      </p:sp>
    </p:spTree>
    <p:extLst>
      <p:ext uri="{BB962C8B-B14F-4D97-AF65-F5344CB8AC3E}">
        <p14:creationId xmlns:p14="http://schemas.microsoft.com/office/powerpoint/2010/main" val="15408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Family—Part II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were offended at him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 did not do many mighty works there</a:t>
            </a:r>
          </a:p>
        </p:txBody>
      </p:sp>
    </p:spTree>
    <p:extLst>
      <p:ext uri="{BB962C8B-B14F-4D97-AF65-F5344CB8AC3E}">
        <p14:creationId xmlns:p14="http://schemas.microsoft.com/office/powerpoint/2010/main" val="593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2368</Words>
  <Application>Microsoft Office PowerPoint</Application>
  <PresentationFormat>On-screen Show (4:3)</PresentationFormat>
  <Paragraphs>430</Paragraphs>
  <Slides>101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7" baseType="lpstr">
      <vt:lpstr>Arial</vt:lpstr>
      <vt:lpstr>Calibri</vt:lpstr>
      <vt:lpstr>Imprint MT Shadow</vt:lpstr>
      <vt:lpstr>Monotype Corsiva</vt:lpstr>
      <vt:lpstr>Times New Roman</vt:lpstr>
      <vt:lpstr>Office Theme</vt:lpstr>
      <vt:lpstr>PowerPoint Presentation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PowerPoint Presentation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Fr. Scott</dc:creator>
  <cp:lastModifiedBy>Scott Looker</cp:lastModifiedBy>
  <cp:revision>60</cp:revision>
  <dcterms:created xsi:type="dcterms:W3CDTF">2014-07-16T16:27:40Z</dcterms:created>
  <dcterms:modified xsi:type="dcterms:W3CDTF">2014-08-20T20:33:48Z</dcterms:modified>
</cp:coreProperties>
</file>