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7" r:id="rId6"/>
    <p:sldId id="288" r:id="rId7"/>
    <p:sldId id="261" r:id="rId8"/>
    <p:sldId id="262" r:id="rId9"/>
    <p:sldId id="263" r:id="rId10"/>
    <p:sldId id="264" r:id="rId11"/>
    <p:sldId id="265" r:id="rId12"/>
    <p:sldId id="289" r:id="rId13"/>
    <p:sldId id="290" r:id="rId14"/>
    <p:sldId id="266" r:id="rId15"/>
    <p:sldId id="291" r:id="rId16"/>
    <p:sldId id="267" r:id="rId17"/>
    <p:sldId id="292" r:id="rId18"/>
    <p:sldId id="293" r:id="rId19"/>
    <p:sldId id="294" r:id="rId20"/>
    <p:sldId id="295" r:id="rId21"/>
    <p:sldId id="268" r:id="rId22"/>
    <p:sldId id="296" r:id="rId23"/>
    <p:sldId id="297" r:id="rId24"/>
    <p:sldId id="298" r:id="rId25"/>
    <p:sldId id="299" r:id="rId26"/>
    <p:sldId id="300" r:id="rId27"/>
    <p:sldId id="301" r:id="rId28"/>
    <p:sldId id="269" r:id="rId29"/>
    <p:sldId id="302" r:id="rId30"/>
    <p:sldId id="303" r:id="rId31"/>
    <p:sldId id="304" r:id="rId32"/>
    <p:sldId id="305" r:id="rId33"/>
    <p:sldId id="306" r:id="rId34"/>
    <p:sldId id="270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271" r:id="rId43"/>
    <p:sldId id="314" r:id="rId44"/>
    <p:sldId id="315" r:id="rId45"/>
    <p:sldId id="316" r:id="rId46"/>
    <p:sldId id="317" r:id="rId47"/>
    <p:sldId id="272" r:id="rId48"/>
    <p:sldId id="273" r:id="rId49"/>
    <p:sldId id="274" r:id="rId50"/>
    <p:sldId id="275" r:id="rId51"/>
    <p:sldId id="276" r:id="rId52"/>
    <p:sldId id="318" r:id="rId53"/>
    <p:sldId id="319" r:id="rId54"/>
    <p:sldId id="320" r:id="rId55"/>
    <p:sldId id="321" r:id="rId56"/>
    <p:sldId id="322" r:id="rId57"/>
    <p:sldId id="277" r:id="rId58"/>
    <p:sldId id="323" r:id="rId59"/>
    <p:sldId id="324" r:id="rId60"/>
    <p:sldId id="325" r:id="rId61"/>
    <p:sldId id="326" r:id="rId62"/>
    <p:sldId id="278" r:id="rId63"/>
    <p:sldId id="327" r:id="rId64"/>
    <p:sldId id="328" r:id="rId65"/>
    <p:sldId id="329" r:id="rId66"/>
    <p:sldId id="279" r:id="rId67"/>
    <p:sldId id="330" r:id="rId68"/>
    <p:sldId id="331" r:id="rId69"/>
    <p:sldId id="332" r:id="rId70"/>
    <p:sldId id="280" r:id="rId71"/>
    <p:sldId id="333" r:id="rId72"/>
    <p:sldId id="334" r:id="rId73"/>
    <p:sldId id="281" r:id="rId74"/>
    <p:sldId id="335" r:id="rId75"/>
    <p:sldId id="336" r:id="rId76"/>
    <p:sldId id="337" r:id="rId77"/>
    <p:sldId id="282" r:id="rId78"/>
    <p:sldId id="338" r:id="rId79"/>
    <p:sldId id="339" r:id="rId80"/>
    <p:sldId id="340" r:id="rId81"/>
    <p:sldId id="341" r:id="rId82"/>
    <p:sldId id="342" r:id="rId83"/>
    <p:sldId id="343" r:id="rId84"/>
    <p:sldId id="283" r:id="rId85"/>
    <p:sldId id="284" r:id="rId86"/>
    <p:sldId id="344" r:id="rId87"/>
    <p:sldId id="345" r:id="rId88"/>
    <p:sldId id="346" r:id="rId89"/>
    <p:sldId id="285" r:id="rId90"/>
    <p:sldId id="286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4517-C3D9-4DA9-B401-C1995911526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6720-0C20-4266-8F46-17E75BC8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ycomjax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. Matthew 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92672"/>
          </a:xfrm>
          <a:prstGeom prst="rect">
            <a:avLst/>
          </a:prstGeom>
        </p:spPr>
      </p:pic>
      <p:pic>
        <p:nvPicPr>
          <p:cNvPr id="7" name="Picture 6" descr="Icon Fill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0"/>
            <a:ext cx="4648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  <a:p>
            <a:pPr algn="ctr"/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Church of the Messiah </a:t>
            </a:r>
          </a:p>
          <a:p>
            <a:pPr algn="ctr"/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invites you to </a:t>
            </a:r>
          </a:p>
          <a:p>
            <a:pPr algn="ctr"/>
            <a:endParaRPr lang="en-US" sz="40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  <a:p>
            <a:pPr algn="ctr"/>
            <a:r>
              <a:rPr lang="en-US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 </a:t>
            </a:r>
          </a:p>
          <a:p>
            <a:pPr algn="ctr"/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 Introduction to the Gospel</a:t>
            </a:r>
          </a:p>
          <a:p>
            <a:pPr algn="ctr"/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According to Saint Matthew</a:t>
            </a:r>
          </a:p>
          <a:p>
            <a:pPr algn="ctr"/>
            <a:endParaRPr lang="en-US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  <a:p>
            <a:pPr algn="ctr"/>
            <a:endParaRPr lang="en-US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  <a:p>
            <a:pPr algn="ctr"/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  <a:p>
            <a:pPr algn="ctr"/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  <a:p>
            <a:pPr algn="ctr"/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 8-Week Study of the Gospel </a:t>
            </a:r>
          </a:p>
          <a:p>
            <a:pPr algn="ctr"/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beginning  July 16</a:t>
            </a:r>
            <a:r>
              <a:rPr lang="en-US" sz="2400" b="1" baseline="30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</a:t>
            </a:r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at 7pm</a:t>
            </a:r>
          </a:p>
          <a:p>
            <a:pPr algn="ctr"/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3754 University Club Blvd.</a:t>
            </a:r>
          </a:p>
          <a:p>
            <a:pPr algn="ctr"/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/>
              </a:rPr>
              <a:t>mycomjax.com</a:t>
            </a:r>
            <a:endParaRPr lang="en-US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#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FollowMe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“Repent, for the kingdom of heaven is at hand.”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This verse is repeated, word for word, first by John the Baptist and then by Jesus in verses 3:2 and again in 4:17.  In Biblical Studies this is called “Bookending” and it performs all the same functions that placing fancy bookends on your shelves does at home.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What’s not included between the bookends?  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What’s not included between the bookends?  On the front end, it’s all about setting.</a:t>
            </a:r>
          </a:p>
          <a:p>
            <a:pPr marL="0" indent="0">
              <a:buNone/>
            </a:pP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What’s not included between the bookends?  On the front end, it’s all about setting.</a:t>
            </a:r>
          </a:p>
          <a:p>
            <a:pPr marL="0" indent="0">
              <a:buNone/>
            </a:pP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“In those days John the Baptist came preaching in the wilderness of Judea, and saying,…” 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 the back end, it prepares a different setting and establishes the protagonist as the real hero.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 the back end, it prepares a different setting and establishes the protagonist as the real hero.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“And 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went about all Galilee, teaching in their synagogues, preaching the gospel of the kingdom, and healing all kinds of sickness and all kinds of disease among the people.</a:t>
            </a:r>
            <a:r>
              <a:rPr lang="en-US" sz="2800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Then His fame went throughout all Syria… </a:t>
            </a:r>
            <a:r>
              <a:rPr lang="en-US" sz="2800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Great multitudes followed Him—from Galilee, and from Decapolis, Jerusalem, Judea, and beyond the Jordan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 what is between the Bookends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 what is between the Bookends?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&amp; ministry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 what is between the Bookends?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&amp; ministry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 what is between the Bookends?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&amp; ministry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Temptations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1—July 16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Introduction</a:t>
            </a:r>
          </a:p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2—July 23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The Infancy Narrative</a:t>
            </a:r>
          </a:p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3—July 30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The Beginning of Jesus’ Ministry and the Sermon on the Mount</a:t>
            </a:r>
          </a:p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August 6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—Feast of the Transfiguration</a:t>
            </a:r>
          </a:p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4—August 13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Jesus’s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Miracles and the Missionary Discourse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 what is between the Bookends?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&amp; ministry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Temptations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“From that time Jesus began to preach and say…”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and </a:t>
            </a: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Ministry</a:t>
            </a:r>
            <a:endParaRPr lang="en-US" sz="35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and Ministry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fulfillment of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prophecy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and Ministry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fulfillment of prophecy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Isaiah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40:1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and Ministry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fulfillment of prophecy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Isaiah 40:1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Malachi 3:1, especially 4:5 (see 2 Kings 1:8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and Ministry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fulfillment of prophecy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Isaiah 40:1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Malachi 3:1, especially 4:5 (see 2 Kings 1:8)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Introduces the main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antagonists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and Ministry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fulfillment of prophecy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Isaiah 40:1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Malachi 3:1, especially 4:5 (see 2 Kings 1:8)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Introduces the main antagonists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Issues a stern warning to the Jewish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audience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Baptist’s Preaching and Ministry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fulfillment of prophecy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Isaiah 40:1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Malachi 3:1, especially 4:5 (see 2 Kings 1:8)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Introduces the main antagonists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Issues a stern warning to the Jewish audience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Anticipates “one who is mightier that I”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400050" lvl="1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“The Heavens were opened” Ezekiel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1:1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5—August 20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Jesus Rejected &amp; Parables of the Kingdom</a:t>
            </a:r>
          </a:p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6—August 27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Miracles, Controversies, and the Cross, &amp; Advice to the Church</a:t>
            </a:r>
          </a:p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7—September 3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The Olivet Discourse</a:t>
            </a:r>
          </a:p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 8—September 10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Jesus’ Passion </a:t>
            </a:r>
            <a:r>
              <a:rPr lang="en-US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and Resurrection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“The Heavens were opened” Ezekiel 1:1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Voice from heaven proclaims</a:t>
            </a:r>
          </a:p>
          <a:p>
            <a:pPr marL="400050" lvl="1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“The Heavens were opened” Ezekiel 1:1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Voice from heaven proclaims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“My Son” Psalm 2:7</a:t>
            </a:r>
          </a:p>
          <a:p>
            <a:pPr marL="400050" lvl="1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“The Heavens were opened” Ezekiel 1:1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Voice from heaven proclaims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“My Son” Psalm 2:7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“beloved son” Genesis 22:2</a:t>
            </a:r>
          </a:p>
          <a:p>
            <a:pPr marL="400050" lvl="1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Jesus’ Baptism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“The Heavens were opened” Ezekiel 1:1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Voice from heaven proclaims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“My Son” Psalm 2:7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“beloved son” Genesis 22:2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“with whom I am well pleased” Isaiah 42:1; 44:2</a:t>
            </a:r>
          </a:p>
          <a:p>
            <a:pPr marL="400050" lvl="1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Temptations</a:t>
            </a:r>
            <a:endParaRPr lang="en-US" sz="36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Temptations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Wilderness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Temptations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Wilderness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Jewish title for our book “Numbers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Temptations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Wilderness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Jewish title for our book “Numbers.”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Forty Days and Forty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Nights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Temptations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Wilderness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Jewish title for our book “Numbers.”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Forty Days and Forty Nights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Israelites wandered in Wilderness for 40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Temptations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Wilderness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Jewish title for our book “Numbers.”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Forty Days and Forty Nights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Israelites wandered in Wilderness for 40 years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Moses went up on Mt. Sinai for 40 Day &amp;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Nights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Bible Study in Two </a:t>
            </a:r>
            <a:r>
              <a:rPr lang="en-US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Parts</a:t>
            </a:r>
            <a:endParaRPr lang="en-US" sz="4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Temptations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Wilderness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Jewish title for our book “Numbers.”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Forty Days and Forty Nights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Israelites wandered in Wilderness for 40 years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Moses went up on Mt. Sinai for 40 Day &amp; Nights</a:t>
            </a:r>
          </a:p>
          <a:p>
            <a:pPr marL="173038" indent="-173038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Each rebuttal Jesus uses comes from the Book of Deuteronomy, Moses’ final words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Overcomes Satan’s Temptations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Wilderness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Jewish title for our book “Numbers.”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Forty Days and Forty Nights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Israelites wandered in Wilderness for 40 years</a:t>
            </a:r>
          </a:p>
          <a:p>
            <a:pPr marL="400050" lvl="1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Moses went up on Mt. Sinai for 40 Day &amp; Nights</a:t>
            </a:r>
          </a:p>
          <a:p>
            <a:pPr marL="173038" indent="-173038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Each rebuttal Jesus uses comes from the Book of Deuteronomy, Moses’ final words!</a:t>
            </a:r>
          </a:p>
          <a:p>
            <a:pPr marL="173038" indent="-173038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Remember Deuteronomy 18:15-18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“From that time Jesus began to preach and say”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“From that time Jesus began to preach and say”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All about </a:t>
            </a:r>
            <a:r>
              <a:rPr lang="en-US" sz="3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“From that time Jesus began to preach and say”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All about </a:t>
            </a:r>
            <a:r>
              <a:rPr lang="en-US" sz="3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 had been put in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prison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“From that time Jesus began to preach and say”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All about </a:t>
            </a:r>
            <a:r>
              <a:rPr lang="en-US" sz="3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 had been put in prison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leaves Nazareth of Galilee and goes to Capernaum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“From that time Jesus began to preach and say”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All about </a:t>
            </a:r>
            <a:r>
              <a:rPr lang="en-US" sz="3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John the Baptist had been put in prison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 leaves Nazareth of Galilee and goes to Capernaum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This fulfills Isaiah 9:1-2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r. Scott\Downloads\northandsou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62" y="0"/>
            <a:ext cx="4486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r. Scott\Downloads\john-nazareth-sea-of-galil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3084"/>
            <a:ext cx="9144000" cy="5304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Fr. Scott\Downloads\ZebNaphta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62100"/>
            <a:ext cx="811530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Bible Study in Two Parts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Beginning of Jesus’ Ministry (3-4)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Sermon on the Mount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Key Verse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“Do not think that I came to destroy the Law or the Prophets. I did not come to destroy but to fulfill. ”  </a:t>
            </a:r>
          </a:p>
          <a:p>
            <a:pPr marL="0" indent="0" algn="r">
              <a:buNone/>
            </a:pP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Matthew 5:17</a:t>
            </a:r>
          </a:p>
          <a:p>
            <a:pPr marL="0" indent="0" algn="ctr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One Outline of the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Sermon</a:t>
            </a:r>
            <a:endParaRPr lang="en-US" sz="36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One Outline of the Sermon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5:1-20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One Outline of the Sermon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5:1-20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5:21-48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One Outline of the Sermon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5:1-20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 5:21-48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Acts of Piety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6:1-18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One Outline of the Sermon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5:1-20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 5:21-48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Acts of Piety 6:1-18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Other Teachings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6:19-7:12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One Outline of the Sermon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5:1-20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 5:21-48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Acts of Piety 6:1-18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Other Teachings 6:19-7:12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 7:13-29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to the Sermon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to the Sermon	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Setting</a:t>
            </a:r>
            <a:endParaRPr lang="en-US" sz="32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to the Sermon	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Setting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Beatitudes</a:t>
            </a:r>
          </a:p>
          <a:p>
            <a:pPr marL="914400" lvl="1" indent="-514350">
              <a:buNone/>
            </a:pPr>
            <a:endParaRPr lang="en-US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Bible Study in Two Parts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Beginning of Jesus’ Ministry (3-4)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Sermon on the Mount (5-7)</a:t>
            </a:r>
            <a:endParaRPr lang="en-US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to the Sermon	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Setting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Beatitudes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Salt and the 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endParaRPr lang="en-US" sz="32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Introduction to the Sermon	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Setting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Beatitudes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Salt and the Light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Christ Fulfills the Law</a:t>
            </a:r>
            <a:endParaRPr lang="en-US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Beatitudes</a:t>
            </a:r>
          </a:p>
          <a:p>
            <a:pPr marL="0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Beatitudes</a:t>
            </a:r>
          </a:p>
          <a:p>
            <a:pPr marL="0" indent="0"/>
            <a:r>
              <a:rPr lang="en-US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Bookendings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themselves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Beatitudes</a:t>
            </a:r>
          </a:p>
          <a:p>
            <a:pPr marL="0" indent="0"/>
            <a:r>
              <a:rPr lang="en-US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Bookendings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themselves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common form in Hebrew Literature</a:t>
            </a:r>
          </a:p>
          <a:p>
            <a:pPr marL="0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Beatitudes</a:t>
            </a:r>
          </a:p>
          <a:p>
            <a:pPr marL="0" indent="0"/>
            <a:r>
              <a:rPr lang="en-US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Bookendings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themselves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common form in Hebrew Literature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All look to a future reward</a:t>
            </a:r>
          </a:p>
          <a:p>
            <a:pPr marL="0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</a:t>
            </a:r>
          </a:p>
          <a:p>
            <a:pPr marL="0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Six statements which follow the format: “You have heard it said…, but I say to you…”</a:t>
            </a:r>
          </a:p>
          <a:p>
            <a:pPr marL="0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Six statements which follow the format: “You have heard it said…, but I say to you…”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Topics are: murder, adultery, divorce, oaths, “an eye for an eye,” and loving your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neighbor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Antitheses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Six statements which follow the format: “You have heard it said…, but I say to you…”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Topics are: murder, adultery, divorce, oaths, “an eye for an eye,” and loving your neighbor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These are all examples of how Jesus how has not abolished the law but fulfilled it!</a:t>
            </a:r>
          </a:p>
          <a:p>
            <a:pPr marL="0" indent="0"/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Beginning of Jesus’ Ministry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Key Verse: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“Repent, for the kingdom of heaven is at hand.”</a:t>
            </a:r>
            <a:endParaRPr lang="en-US" sz="3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Acts of Piety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Acts of Piety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corrective teaching on almsgiving, prayer, and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fasting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Acts of Piety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corrective teaching on almsgiving, prayer, and fasting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Similar to the antitheses in structure.  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Teachings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Teachings</a:t>
            </a:r>
          </a:p>
          <a:p>
            <a:pPr marL="0" indent="0"/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hodge-podge of pithy sayings without a cohesive, unifying theme or structure,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Teachings</a:t>
            </a:r>
          </a:p>
          <a:p>
            <a:pPr marL="0" indent="0"/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hodge-podge of pithy sayings without a cohesive, unifying theme or structure,</a:t>
            </a:r>
          </a:p>
          <a:p>
            <a:pPr marL="0" indent="0"/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Very reminiscent of Jewish Wisdom Literature, especially Proverbs and Ecclesiastes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Teachings</a:t>
            </a:r>
          </a:p>
          <a:p>
            <a:pPr marL="0" indent="0"/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 hodge-podge of pithy sayings without a cohesive, unifying theme or structure,</a:t>
            </a:r>
          </a:p>
          <a:p>
            <a:pPr marL="0" indent="0"/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Very reminiscent of Jewish Wisdom Literature, especially Proverbs and Ecclesiastes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/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Contains beautiful passages regarding not worrying, and the Golden Rule summarizing the “Law and the Prophets” (7:12)</a:t>
            </a:r>
            <a:endParaRPr lang="en-US" sz="3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Four separate (related) warnings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Four separate (related) warnings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Narrow Gate vs. the Broad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r. Scott\Downloads\Argon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2014" y="0"/>
            <a:ext cx="104260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Four separate (related) warnings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Narrow Gate vs. the Broad Way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Good Trees (fruit) vs.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Bad Trees (fruit)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Four separate (related) warnings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Narrow Gate vs. the Broad Way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Good Trees (fruit) vs.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Bad Trees (fruit)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“he who does the will of My Father in heaven” vs. “everyone who says to Me, ‘Lord, Lord!’”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Four separate (related) warnings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Narrow Gate vs. the Broad Way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Good Trees (fruit) vs.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Bad Trees (fruit)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“he who does the will of My Father in heaven” vs. “everyone who says to Me, ‘Lord, Lord!’”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Solid Foundation vs. Sandy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Warnings about Judgment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Four separate (related) warnings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Narrow Gate vs. the Broad Way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Good Trees (fruit) vs.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Bad Trees (fruit)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“he who does the will of My Father in heaven” vs. “everyone who says to Me, ‘Lord, Lord!’”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Solid Foundation vs. Sandy Foundation</a:t>
            </a:r>
          </a:p>
          <a:p>
            <a:pPr marL="514350" indent="-51435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Destruction comes for those who make the wrong choice!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Conclusion of the Sermon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“And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so it was, when Jesus had ended these sayings, that the people were astonished at His teaching, 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He taught them as one having authority, and not as the scribes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algn="r">
              <a:buNone/>
            </a:pPr>
            <a:r>
              <a:rPr lang="en-US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Matthew 7:28-29</a:t>
            </a:r>
            <a:endParaRPr lang="en-US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Conclusion of the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Sermon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Conclusion of the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Sermon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same formula that Matthew uses to conclude each sermon/book of Jesus.  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Conclusion of the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Sermon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same formula that Matthew uses to conclude each sermon/book of Jesus.  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Based on Deuteronomy 32:45, “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Moses finished speaking all these words to all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Israel…”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Conclusion of the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Sermon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same formula that Matthew uses to conclude each sermon/book of Jesus.  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Based on Deuteronomy 32:45, “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Moses finished speaking all these words to all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Israel…”</a:t>
            </a:r>
          </a:p>
          <a:p>
            <a:pPr marL="0" indent="0"/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Helps establish the difference between Jesus and his rivals, “the scribes”: authority!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Next week:</a:t>
            </a:r>
          </a:p>
          <a:p>
            <a:pPr marL="0" indent="0">
              <a:buNone/>
            </a:pP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Feast </a:t>
            </a:r>
            <a:r>
              <a:rPr lang="en-US" sz="4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4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Transfiguration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Wednesday August 6</a:t>
            </a:r>
            <a:r>
              <a:rPr lang="en-US" b="1" baseline="30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Special Eucharistic Service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r. Scott\Downloads\ArgonathBooke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391400" cy="493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 Fill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smtClean="0">
                <a:solidFill>
                  <a:srgbClr val="993300"/>
                </a:solidFill>
                <a:latin typeface="Monotype Corsiva" pitchFamily="66" charset="0"/>
              </a:rPr>
              <a:t>	</a:t>
            </a:r>
            <a:r>
              <a:rPr lang="en-US" sz="6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Follow Me: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Gospel According to St. Matthew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Week!</a:t>
            </a:r>
          </a:p>
          <a:p>
            <a:pPr marL="0" indent="0">
              <a:buNone/>
            </a:pP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Miracles and </a:t>
            </a:r>
            <a:endParaRPr lang="en-US" sz="4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Missionary </a:t>
            </a:r>
            <a:r>
              <a:rPr lang="en-US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Discourse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(Chapters 8-10)</a:t>
            </a:r>
          </a:p>
          <a:p>
            <a:pPr marL="0" indent="0">
              <a:buNone/>
            </a:pPr>
            <a:endParaRPr 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1678</Words>
  <Application>Microsoft Office PowerPoint</Application>
  <PresentationFormat>On-screen Show (4:3)</PresentationFormat>
  <Paragraphs>391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Slide 1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Slide 47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  <vt:lpstr> Follow Me: The Gospel According to St. Matthew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Fr. Scott</dc:creator>
  <cp:lastModifiedBy>Fr. Scott</cp:lastModifiedBy>
  <cp:revision>10</cp:revision>
  <dcterms:created xsi:type="dcterms:W3CDTF">2014-07-16T16:27:40Z</dcterms:created>
  <dcterms:modified xsi:type="dcterms:W3CDTF">2014-07-30T18:24:06Z</dcterms:modified>
</cp:coreProperties>
</file>