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87" r:id="rId6"/>
    <p:sldId id="288" r:id="rId7"/>
    <p:sldId id="289" r:id="rId8"/>
    <p:sldId id="262" r:id="rId9"/>
    <p:sldId id="290"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93" r:id="rId24"/>
    <p:sldId id="294" r:id="rId25"/>
    <p:sldId id="295" r:id="rId26"/>
    <p:sldId id="296" r:id="rId27"/>
    <p:sldId id="277" r:id="rId28"/>
    <p:sldId id="278" r:id="rId29"/>
    <p:sldId id="291" r:id="rId30"/>
    <p:sldId id="292" r:id="rId31"/>
    <p:sldId id="279" r:id="rId32"/>
    <p:sldId id="297"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1393B"/>
    <a:srgbClr val="BABD5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9" d="100"/>
          <a:sy n="99" d="100"/>
        </p:scale>
        <p:origin x="-23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7DEDF4F-0BEC-4FA9-8875-020BFCE31E3D}" type="datetimeFigureOut">
              <a:rPr lang="en-US" smtClean="0"/>
              <a:t>3/28/2017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A54966-646F-4C2C-8FCE-7BBAC9F18A66}" type="slidenum">
              <a:rPr lang="en-US" smtClean="0"/>
              <a:t>‹#›</a:t>
            </a:fld>
            <a:endParaRPr lang="en-US"/>
          </a:p>
        </p:txBody>
      </p:sp>
    </p:spTree>
    <p:extLst>
      <p:ext uri="{BB962C8B-B14F-4D97-AF65-F5344CB8AC3E}">
        <p14:creationId xmlns:p14="http://schemas.microsoft.com/office/powerpoint/2010/main" val="39036664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DEDF4F-0BEC-4FA9-8875-020BFCE31E3D}" type="datetimeFigureOut">
              <a:rPr lang="en-US" smtClean="0"/>
              <a:t>3/28/2017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A54966-646F-4C2C-8FCE-7BBAC9F18A66}" type="slidenum">
              <a:rPr lang="en-US" smtClean="0"/>
              <a:t>‹#›</a:t>
            </a:fld>
            <a:endParaRPr lang="en-US"/>
          </a:p>
        </p:txBody>
      </p:sp>
    </p:spTree>
    <p:extLst>
      <p:ext uri="{BB962C8B-B14F-4D97-AF65-F5344CB8AC3E}">
        <p14:creationId xmlns:p14="http://schemas.microsoft.com/office/powerpoint/2010/main" val="19569009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DEDF4F-0BEC-4FA9-8875-020BFCE31E3D}" type="datetimeFigureOut">
              <a:rPr lang="en-US" smtClean="0"/>
              <a:t>3/28/2017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A54966-646F-4C2C-8FCE-7BBAC9F18A66}" type="slidenum">
              <a:rPr lang="en-US" smtClean="0"/>
              <a:t>‹#›</a:t>
            </a:fld>
            <a:endParaRPr lang="en-US"/>
          </a:p>
        </p:txBody>
      </p:sp>
    </p:spTree>
    <p:extLst>
      <p:ext uri="{BB962C8B-B14F-4D97-AF65-F5344CB8AC3E}">
        <p14:creationId xmlns:p14="http://schemas.microsoft.com/office/powerpoint/2010/main" val="1616091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DEDF4F-0BEC-4FA9-8875-020BFCE31E3D}" type="datetimeFigureOut">
              <a:rPr lang="en-US" smtClean="0"/>
              <a:t>3/28/2017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A54966-646F-4C2C-8FCE-7BBAC9F18A66}" type="slidenum">
              <a:rPr lang="en-US" smtClean="0"/>
              <a:t>‹#›</a:t>
            </a:fld>
            <a:endParaRPr lang="en-US"/>
          </a:p>
        </p:txBody>
      </p:sp>
    </p:spTree>
    <p:extLst>
      <p:ext uri="{BB962C8B-B14F-4D97-AF65-F5344CB8AC3E}">
        <p14:creationId xmlns:p14="http://schemas.microsoft.com/office/powerpoint/2010/main" val="2731345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7DEDF4F-0BEC-4FA9-8875-020BFCE31E3D}" type="datetimeFigureOut">
              <a:rPr lang="en-US" smtClean="0"/>
              <a:t>3/28/2017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A54966-646F-4C2C-8FCE-7BBAC9F18A66}" type="slidenum">
              <a:rPr lang="en-US" smtClean="0"/>
              <a:t>‹#›</a:t>
            </a:fld>
            <a:endParaRPr lang="en-US"/>
          </a:p>
        </p:txBody>
      </p:sp>
    </p:spTree>
    <p:extLst>
      <p:ext uri="{BB962C8B-B14F-4D97-AF65-F5344CB8AC3E}">
        <p14:creationId xmlns:p14="http://schemas.microsoft.com/office/powerpoint/2010/main" val="1309028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7DEDF4F-0BEC-4FA9-8875-020BFCE31E3D}" type="datetimeFigureOut">
              <a:rPr lang="en-US" smtClean="0"/>
              <a:t>3/28/2017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A54966-646F-4C2C-8FCE-7BBAC9F18A66}" type="slidenum">
              <a:rPr lang="en-US" smtClean="0"/>
              <a:t>‹#›</a:t>
            </a:fld>
            <a:endParaRPr lang="en-US"/>
          </a:p>
        </p:txBody>
      </p:sp>
    </p:spTree>
    <p:extLst>
      <p:ext uri="{BB962C8B-B14F-4D97-AF65-F5344CB8AC3E}">
        <p14:creationId xmlns:p14="http://schemas.microsoft.com/office/powerpoint/2010/main" val="34653525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7DEDF4F-0BEC-4FA9-8875-020BFCE31E3D}" type="datetimeFigureOut">
              <a:rPr lang="en-US" smtClean="0"/>
              <a:t>3/28/2017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A54966-646F-4C2C-8FCE-7BBAC9F18A66}" type="slidenum">
              <a:rPr lang="en-US" smtClean="0"/>
              <a:t>‹#›</a:t>
            </a:fld>
            <a:endParaRPr lang="en-US"/>
          </a:p>
        </p:txBody>
      </p:sp>
    </p:spTree>
    <p:extLst>
      <p:ext uri="{BB962C8B-B14F-4D97-AF65-F5344CB8AC3E}">
        <p14:creationId xmlns:p14="http://schemas.microsoft.com/office/powerpoint/2010/main" val="15838152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7DEDF4F-0BEC-4FA9-8875-020BFCE31E3D}" type="datetimeFigureOut">
              <a:rPr lang="en-US" smtClean="0"/>
              <a:t>3/28/2017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A54966-646F-4C2C-8FCE-7BBAC9F18A66}" type="slidenum">
              <a:rPr lang="en-US" smtClean="0"/>
              <a:t>‹#›</a:t>
            </a:fld>
            <a:endParaRPr lang="en-US"/>
          </a:p>
        </p:txBody>
      </p:sp>
    </p:spTree>
    <p:extLst>
      <p:ext uri="{BB962C8B-B14F-4D97-AF65-F5344CB8AC3E}">
        <p14:creationId xmlns:p14="http://schemas.microsoft.com/office/powerpoint/2010/main" val="3759400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DEDF4F-0BEC-4FA9-8875-020BFCE31E3D}" type="datetimeFigureOut">
              <a:rPr lang="en-US" smtClean="0"/>
              <a:t>3/28/2017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A54966-646F-4C2C-8FCE-7BBAC9F18A66}" type="slidenum">
              <a:rPr lang="en-US" smtClean="0"/>
              <a:t>‹#›</a:t>
            </a:fld>
            <a:endParaRPr lang="en-US"/>
          </a:p>
        </p:txBody>
      </p:sp>
    </p:spTree>
    <p:extLst>
      <p:ext uri="{BB962C8B-B14F-4D97-AF65-F5344CB8AC3E}">
        <p14:creationId xmlns:p14="http://schemas.microsoft.com/office/powerpoint/2010/main" val="40625622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DEDF4F-0BEC-4FA9-8875-020BFCE31E3D}" type="datetimeFigureOut">
              <a:rPr lang="en-US" smtClean="0"/>
              <a:t>3/28/2017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A54966-646F-4C2C-8FCE-7BBAC9F18A66}" type="slidenum">
              <a:rPr lang="en-US" smtClean="0"/>
              <a:t>‹#›</a:t>
            </a:fld>
            <a:endParaRPr lang="en-US"/>
          </a:p>
        </p:txBody>
      </p:sp>
    </p:spTree>
    <p:extLst>
      <p:ext uri="{BB962C8B-B14F-4D97-AF65-F5344CB8AC3E}">
        <p14:creationId xmlns:p14="http://schemas.microsoft.com/office/powerpoint/2010/main" val="21659463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DEDF4F-0BEC-4FA9-8875-020BFCE31E3D}" type="datetimeFigureOut">
              <a:rPr lang="en-US" smtClean="0"/>
              <a:t>3/28/2017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A54966-646F-4C2C-8FCE-7BBAC9F18A66}" type="slidenum">
              <a:rPr lang="en-US" smtClean="0"/>
              <a:t>‹#›</a:t>
            </a:fld>
            <a:endParaRPr lang="en-US"/>
          </a:p>
        </p:txBody>
      </p:sp>
    </p:spTree>
    <p:extLst>
      <p:ext uri="{BB962C8B-B14F-4D97-AF65-F5344CB8AC3E}">
        <p14:creationId xmlns:p14="http://schemas.microsoft.com/office/powerpoint/2010/main" val="1156510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1393B"/>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DEDF4F-0BEC-4FA9-8875-020BFCE31E3D}" type="datetimeFigureOut">
              <a:rPr lang="en-US" smtClean="0"/>
              <a:t>3/28/2017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A54966-646F-4C2C-8FCE-7BBAC9F18A66}" type="slidenum">
              <a:rPr lang="en-US" smtClean="0"/>
              <a:t>‹#›</a:t>
            </a:fld>
            <a:endParaRPr lang="en-US"/>
          </a:p>
        </p:txBody>
      </p:sp>
    </p:spTree>
    <p:extLst>
      <p:ext uri="{BB962C8B-B14F-4D97-AF65-F5344CB8AC3E}">
        <p14:creationId xmlns:p14="http://schemas.microsoft.com/office/powerpoint/2010/main" val="3374563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www.mycomjax.com/" TargetMode="Externa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457200" y="685800"/>
            <a:ext cx="4038600" cy="6172200"/>
          </a:xfrm>
        </p:spPr>
        <p:txBody>
          <a:bodyPr>
            <a:normAutofit fontScale="92500" lnSpcReduction="10000"/>
          </a:bodyPr>
          <a:lstStyle/>
          <a:p>
            <a:pPr marL="0" indent="0" algn="ctr">
              <a:buNone/>
            </a:pPr>
            <a:r>
              <a:rPr lang="en-US" sz="3900" b="1" dirty="0" smtClean="0">
                <a:solidFill>
                  <a:schemeClr val="bg1"/>
                </a:solidFill>
                <a:effectLst>
                  <a:outerShdw blurRad="38100" dist="38100" dir="2700000" algn="tl">
                    <a:srgbClr val="000000">
                      <a:alpha val="43137"/>
                    </a:srgbClr>
                  </a:outerShdw>
                </a:effectLst>
                <a:latin typeface="Garamond" panose="02020404030301010803" pitchFamily="18" charset="0"/>
              </a:rPr>
              <a:t>Wednesday Nights</a:t>
            </a:r>
          </a:p>
          <a:p>
            <a:pPr marL="0" indent="0" algn="ctr">
              <a:buNone/>
            </a:pPr>
            <a:r>
              <a:rPr lang="en-US" sz="3900" b="1" dirty="0" smtClean="0">
                <a:solidFill>
                  <a:schemeClr val="bg1"/>
                </a:solidFill>
                <a:effectLst>
                  <a:outerShdw blurRad="38100" dist="38100" dir="2700000" algn="tl">
                    <a:srgbClr val="000000">
                      <a:alpha val="43137"/>
                    </a:srgbClr>
                  </a:outerShdw>
                </a:effectLst>
                <a:latin typeface="Garamond" panose="02020404030301010803" pitchFamily="18" charset="0"/>
              </a:rPr>
              <a:t>during Lent:</a:t>
            </a:r>
          </a:p>
          <a:p>
            <a:pPr marL="0" indent="0">
              <a:buNone/>
            </a:pPr>
            <a:endParaRPr lang="en-US" sz="3200" b="1" dirty="0" smtClean="0">
              <a:solidFill>
                <a:schemeClr val="bg1"/>
              </a:solidFill>
              <a:effectLst>
                <a:outerShdw blurRad="38100" dist="38100" dir="2700000" algn="tl">
                  <a:srgbClr val="000000">
                    <a:alpha val="43137"/>
                  </a:srgbClr>
                </a:outerShdw>
              </a:effectLst>
              <a:latin typeface="Garamond" panose="02020404030301010803" pitchFamily="18" charset="0"/>
            </a:endParaRPr>
          </a:p>
          <a:p>
            <a:pPr marL="0" indent="0">
              <a:buNone/>
            </a:pPr>
            <a:endParaRPr lang="en-US" sz="3200" b="1" dirty="0">
              <a:solidFill>
                <a:schemeClr val="bg1"/>
              </a:solidFill>
              <a:effectLst>
                <a:outerShdw blurRad="38100" dist="38100" dir="2700000" algn="tl">
                  <a:srgbClr val="000000">
                    <a:alpha val="43137"/>
                  </a:srgbClr>
                </a:outerShdw>
              </a:effectLst>
              <a:latin typeface="Garamond" panose="02020404030301010803" pitchFamily="18" charset="0"/>
            </a:endParaRPr>
          </a:p>
          <a:p>
            <a:pPr marL="0" indent="0">
              <a:buNone/>
            </a:pPr>
            <a:r>
              <a:rPr lang="en-US" sz="3200" b="1" dirty="0" smtClean="0">
                <a:solidFill>
                  <a:schemeClr val="bg1"/>
                </a:solidFill>
                <a:effectLst>
                  <a:outerShdw blurRad="38100" dist="38100" dir="2700000" algn="tl">
                    <a:srgbClr val="000000">
                      <a:alpha val="43137"/>
                    </a:srgbClr>
                  </a:outerShdw>
                </a:effectLst>
                <a:latin typeface="Garamond" panose="02020404030301010803" pitchFamily="18" charset="0"/>
              </a:rPr>
              <a:t>Soup Supper: 6:00-6:45</a:t>
            </a:r>
          </a:p>
          <a:p>
            <a:pPr marL="0" indent="0">
              <a:buNone/>
            </a:pPr>
            <a:r>
              <a:rPr lang="en-US" sz="3200" b="1" dirty="0" smtClean="0">
                <a:solidFill>
                  <a:schemeClr val="bg1"/>
                </a:solidFill>
                <a:effectLst>
                  <a:outerShdw blurRad="38100" dist="38100" dir="2700000" algn="tl">
                    <a:srgbClr val="000000">
                      <a:alpha val="43137"/>
                    </a:srgbClr>
                  </a:outerShdw>
                </a:effectLst>
                <a:latin typeface="Garamond" panose="02020404030301010803" pitchFamily="18" charset="0"/>
              </a:rPr>
              <a:t>Service:          7:00-8:30</a:t>
            </a:r>
          </a:p>
          <a:p>
            <a:pPr marL="0" indent="0" algn="ctr">
              <a:buNone/>
            </a:pPr>
            <a:r>
              <a:rPr lang="en-US" sz="2600" b="1" dirty="0" smtClean="0">
                <a:solidFill>
                  <a:schemeClr val="bg1"/>
                </a:solidFill>
                <a:effectLst>
                  <a:outerShdw blurRad="38100" dist="38100" dir="2700000" algn="tl">
                    <a:srgbClr val="000000">
                      <a:alpha val="43137"/>
                    </a:srgbClr>
                  </a:outerShdw>
                </a:effectLst>
                <a:latin typeface="Garamond" panose="02020404030301010803" pitchFamily="18" charset="0"/>
              </a:rPr>
              <a:t>Childcare Provided</a:t>
            </a:r>
          </a:p>
          <a:p>
            <a:pPr marL="0" indent="0">
              <a:buNone/>
            </a:pPr>
            <a:endParaRPr lang="en-US" sz="3200" b="1" dirty="0" smtClean="0">
              <a:solidFill>
                <a:schemeClr val="bg1"/>
              </a:solidFill>
              <a:effectLst>
                <a:outerShdw blurRad="38100" dist="38100" dir="2700000" algn="tl">
                  <a:srgbClr val="000000">
                    <a:alpha val="43137"/>
                  </a:srgbClr>
                </a:outerShdw>
              </a:effectLst>
              <a:latin typeface="Garamond" panose="02020404030301010803" pitchFamily="18" charset="0"/>
            </a:endParaRPr>
          </a:p>
          <a:p>
            <a:pPr marL="0" indent="0" algn="ctr">
              <a:buNone/>
            </a:pPr>
            <a:r>
              <a:rPr lang="en-US" sz="2400" b="1" dirty="0" smtClean="0">
                <a:solidFill>
                  <a:schemeClr val="bg1"/>
                </a:solidFill>
                <a:effectLst>
                  <a:outerShdw blurRad="38100" dist="38100" dir="2700000" algn="tl">
                    <a:srgbClr val="000000">
                      <a:alpha val="43137"/>
                    </a:srgbClr>
                  </a:outerShdw>
                </a:effectLst>
                <a:latin typeface="Garamond" panose="02020404030301010803" pitchFamily="18" charset="0"/>
              </a:rPr>
              <a:t>Church of the Messiah</a:t>
            </a:r>
          </a:p>
          <a:p>
            <a:pPr marL="0" indent="0" algn="ctr">
              <a:buNone/>
            </a:pPr>
            <a:r>
              <a:rPr lang="en-US" sz="2400" b="1" dirty="0" smtClean="0">
                <a:solidFill>
                  <a:schemeClr val="bg1"/>
                </a:solidFill>
                <a:effectLst>
                  <a:outerShdw blurRad="38100" dist="38100" dir="2700000" algn="tl">
                    <a:srgbClr val="000000">
                      <a:alpha val="43137"/>
                    </a:srgbClr>
                  </a:outerShdw>
                </a:effectLst>
                <a:latin typeface="Garamond" panose="02020404030301010803" pitchFamily="18" charset="0"/>
              </a:rPr>
              <a:t>3754 University Club Blvd.</a:t>
            </a:r>
          </a:p>
          <a:p>
            <a:pPr marL="0" indent="0" algn="ctr">
              <a:buNone/>
            </a:pPr>
            <a:r>
              <a:rPr lang="en-US" sz="2400" b="1" dirty="0" smtClean="0">
                <a:solidFill>
                  <a:schemeClr val="bg1"/>
                </a:solidFill>
                <a:effectLst>
                  <a:outerShdw blurRad="38100" dist="38100" dir="2700000" algn="tl">
                    <a:srgbClr val="000000">
                      <a:alpha val="43137"/>
                    </a:srgbClr>
                  </a:outerShdw>
                </a:effectLst>
                <a:latin typeface="Garamond" panose="02020404030301010803" pitchFamily="18" charset="0"/>
              </a:rPr>
              <a:t>Jacksonville, FL 32277</a:t>
            </a:r>
          </a:p>
          <a:p>
            <a:pPr marL="0" indent="0" algn="ctr">
              <a:buNone/>
            </a:pPr>
            <a:r>
              <a:rPr lang="en-US" sz="2400" b="1" dirty="0" smtClean="0">
                <a:solidFill>
                  <a:schemeClr val="bg1"/>
                </a:solidFill>
                <a:effectLst>
                  <a:outerShdw blurRad="38100" dist="38100" dir="2700000" algn="tl">
                    <a:srgbClr val="000000">
                      <a:alpha val="43137"/>
                    </a:srgbClr>
                  </a:outerShdw>
                </a:effectLst>
                <a:latin typeface="Garamond" panose="02020404030301010803" pitchFamily="18" charset="0"/>
                <a:hlinkClick r:id="rId2"/>
              </a:rPr>
              <a:t>www.MyCOMJax.com</a:t>
            </a:r>
            <a:endParaRPr lang="en-US" sz="2400" b="1" dirty="0" smtClean="0">
              <a:solidFill>
                <a:schemeClr val="bg1"/>
              </a:solidFill>
              <a:effectLst>
                <a:outerShdw blurRad="38100" dist="38100" dir="2700000" algn="tl">
                  <a:srgbClr val="000000">
                    <a:alpha val="43137"/>
                  </a:srgbClr>
                </a:outerShdw>
              </a:effectLst>
              <a:latin typeface="Garamond" panose="02020404030301010803" pitchFamily="18" charset="0"/>
            </a:endParaRPr>
          </a:p>
          <a:p>
            <a:pPr marL="0" indent="0" algn="ctr">
              <a:buNone/>
            </a:pPr>
            <a:r>
              <a:rPr lang="en-US" sz="2400" b="1" dirty="0" smtClean="0">
                <a:solidFill>
                  <a:schemeClr val="bg1"/>
                </a:solidFill>
                <a:effectLst>
                  <a:outerShdw blurRad="38100" dist="38100" dir="2700000" algn="tl">
                    <a:srgbClr val="000000">
                      <a:alpha val="43137"/>
                    </a:srgbClr>
                  </a:outerShdw>
                </a:effectLst>
                <a:latin typeface="Garamond" panose="02020404030301010803" pitchFamily="18" charset="0"/>
              </a:rPr>
              <a:t>904-721-4199</a:t>
            </a:r>
            <a:endParaRPr lang="en-US" sz="2400" b="1" dirty="0">
              <a:solidFill>
                <a:schemeClr val="bg1"/>
              </a:solidFill>
              <a:effectLst>
                <a:outerShdw blurRad="38100" dist="38100" dir="2700000" algn="tl">
                  <a:srgbClr val="000000">
                    <a:alpha val="43137"/>
                  </a:srgbClr>
                </a:outerShdw>
              </a:effectLst>
              <a:latin typeface="Garamond" panose="02020404030301010803" pitchFamily="18" charset="0"/>
            </a:endParaRPr>
          </a:p>
        </p:txBody>
      </p:sp>
      <p:sp>
        <p:nvSpPr>
          <p:cNvPr id="7" name="Content Placeholder 6"/>
          <p:cNvSpPr>
            <a:spLocks noGrp="1"/>
          </p:cNvSpPr>
          <p:nvPr>
            <p:ph sz="half" idx="2"/>
          </p:nvPr>
        </p:nvSpPr>
        <p:spPr/>
        <p:txBody>
          <a:bodyPr>
            <a:normAutofit fontScale="92500" lnSpcReduction="10000"/>
          </a:bodyPr>
          <a:lstStyle/>
          <a:p>
            <a:endParaRPr lang="en-US"/>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0" y="0"/>
            <a:ext cx="4572000" cy="6858000"/>
          </a:xfrm>
          <a:prstGeom prst="rect">
            <a:avLst/>
          </a:prstGeom>
        </p:spPr>
      </p:pic>
    </p:spTree>
    <p:extLst>
      <p:ext uri="{BB962C8B-B14F-4D97-AF65-F5344CB8AC3E}">
        <p14:creationId xmlns:p14="http://schemas.microsoft.com/office/powerpoint/2010/main" val="20615463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685800"/>
            <a:ext cx="8229600" cy="5440363"/>
          </a:xfrm>
        </p:spPr>
        <p:txBody>
          <a:bodyPr>
            <a:normAutofit/>
          </a:bodyPr>
          <a:lstStyle/>
          <a:p>
            <a:pPr marL="0" indent="0">
              <a:buNone/>
            </a:pPr>
            <a:endPar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buNone/>
            </a:pPr>
            <a:endPar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buNone/>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“And </a:t>
            </a:r>
            <a:r>
              <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house of Israel called its name </a:t>
            </a: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Manna.</a:t>
            </a:r>
            <a:r>
              <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And it was like white coriander seed, and the taste of it was like wafers made with honey</a:t>
            </a: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a:p>
            <a:pPr marL="0" indent="0" algn="r">
              <a:buNone/>
            </a:pPr>
            <a:r>
              <a:rPr lang="en-US" sz="20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Exodus 16:31</a:t>
            </a:r>
            <a:endParaRPr lang="en-US" sz="20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295512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685800"/>
            <a:ext cx="8229600" cy="5440363"/>
          </a:xfrm>
        </p:spPr>
        <p:txBody>
          <a:bodyPr>
            <a:normAutofit/>
          </a:bodyPr>
          <a:lstStyle/>
          <a:p>
            <a:pPr marL="0" indent="0">
              <a:buNone/>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What did Jesus say about the Manna?</a:t>
            </a:r>
          </a:p>
          <a:p>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Lord’s Prayer</a:t>
            </a:r>
          </a:p>
          <a:p>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Bread of Life sermon in Capernaum</a:t>
            </a:r>
            <a:endPar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295512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685800"/>
            <a:ext cx="8229600" cy="5440363"/>
          </a:xfrm>
        </p:spPr>
        <p:txBody>
          <a:bodyPr>
            <a:normAutofit lnSpcReduction="10000"/>
          </a:bodyPr>
          <a:lstStyle/>
          <a:p>
            <a:pPr marL="0" indent="0">
              <a:buNone/>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Give us this day our daily bread…”</a:t>
            </a:r>
          </a:p>
          <a:p>
            <a:pPr marL="0" indent="0" algn="r">
              <a:buNone/>
            </a:pPr>
            <a:r>
              <a:rPr lang="en-US" sz="20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Matthew 6:11</a:t>
            </a:r>
          </a:p>
          <a:p>
            <a:pPr marL="0" indent="0">
              <a:buNone/>
            </a:pPr>
            <a:endParaRPr lang="en-US" sz="40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buNone/>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word “daily” is </a:t>
            </a:r>
            <a:r>
              <a:rPr lang="el-GR" sz="40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ἐπιούσιον</a:t>
            </a:r>
            <a:r>
              <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and it is only used by Matthew and Luke for the Lord’s Prayer.  It is composed of two words, </a:t>
            </a:r>
            <a:r>
              <a:rPr lang="el-GR"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ἐπι</a:t>
            </a:r>
            <a:r>
              <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meaning “above, over, around” and “</a:t>
            </a:r>
            <a:r>
              <a:rPr lang="el-GR"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ούσιον</a:t>
            </a: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meaning nature.  Another translation could be “super-natural.”</a:t>
            </a:r>
            <a:endParaRPr lang="el-GR"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buNone/>
            </a:pPr>
            <a:endPar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Rectangle 1"/>
          <p:cNvSpPr>
            <a:spLocks noChangeArrowheads="1"/>
          </p:cNvSpPr>
          <p:nvPr/>
        </p:nvSpPr>
        <p:spPr bwMode="auto">
          <a:xfrm>
            <a:off x="457200" y="36782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charset="0"/>
                <a:cs typeface="Arial" charset="0"/>
              </a:rPr>
              <a:t/>
            </a:r>
            <a:br>
              <a:rPr kumimoji="0" lang="en-US" altLang="en-US" sz="1800" b="0" i="0" u="none" strike="noStrike" cap="none" normalizeH="0" baseline="0" smtClean="0">
                <a:ln>
                  <a:noFill/>
                </a:ln>
                <a:solidFill>
                  <a:schemeClr val="tx1"/>
                </a:solidFill>
                <a:effectLst/>
                <a:latin typeface="Arial" charset="0"/>
                <a:cs typeface="Arial" charset="0"/>
              </a:rPr>
            </a:br>
            <a:endParaRPr kumimoji="0" lang="en-US" altLang="en-US" sz="1800" b="0" i="0" u="none" strike="noStrike" cap="none" normalizeH="0" baseline="0" smtClean="0">
              <a:ln>
                <a:noFill/>
              </a:ln>
              <a:solidFill>
                <a:schemeClr val="tx1"/>
              </a:solidFill>
              <a:effectLst/>
              <a:latin typeface="Arial" charset="0"/>
              <a:cs typeface="Arial" charset="0"/>
            </a:endParaRPr>
          </a:p>
        </p:txBody>
      </p:sp>
    </p:spTree>
    <p:extLst>
      <p:ext uri="{BB962C8B-B14F-4D97-AF65-F5344CB8AC3E}">
        <p14:creationId xmlns:p14="http://schemas.microsoft.com/office/powerpoint/2010/main" val="10295512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685800"/>
            <a:ext cx="8229600" cy="5440363"/>
          </a:xfrm>
        </p:spPr>
        <p:txBody>
          <a:bodyPr>
            <a:normAutofit fontScale="92500" lnSpcReduction="20000"/>
          </a:bodyPr>
          <a:lstStyle/>
          <a:p>
            <a:pPr marL="0" indent="0">
              <a:buNone/>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Therefore </a:t>
            </a:r>
            <a:r>
              <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they said to Him, “What sign will You perform then, that we may see it and believe You? What work will You do? </a:t>
            </a:r>
            <a:r>
              <a:rPr lang="en-US" sz="3600" b="1" baseline="30000"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Our fathers ate the manna in the desert; as it is written, ‘He gave them bread from heaven to eat</a:t>
            </a: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n-US" sz="3600" b="1" baseline="30000"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600" b="1" baseline="30000"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Then Jesus said to them, “Most assuredly, I say to you, Moses did not give you the bread from heaven, but My Father gives you the true bread from heaven. </a:t>
            </a:r>
            <a:r>
              <a:rPr lang="en-US" sz="3600" b="1" baseline="30000"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For the bread of God is He who comes down from heaven and gives life to the world</a:t>
            </a: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p>
          <a:p>
            <a:pPr marL="0" indent="0" algn="r">
              <a:buNone/>
            </a:pPr>
            <a:r>
              <a:rPr lang="en-US" sz="22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John 6:30-33</a:t>
            </a:r>
            <a:endParaRPr lang="en-US" sz="22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buNone/>
            </a:pPr>
            <a:endPar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295512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685800"/>
            <a:ext cx="8229600" cy="5440363"/>
          </a:xfrm>
        </p:spPr>
        <p:txBody>
          <a:bodyPr>
            <a:normAutofit/>
          </a:bodyPr>
          <a:lstStyle/>
          <a:p>
            <a:pPr marL="0" indent="0">
              <a:buNone/>
            </a:pPr>
            <a:endPar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buNone/>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Then </a:t>
            </a:r>
            <a:r>
              <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they said to Him, “Lord, give us this bread always.”</a:t>
            </a:r>
          </a:p>
          <a:p>
            <a:pPr marL="0" indent="0">
              <a:buNone/>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And </a:t>
            </a:r>
            <a:r>
              <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Jesus said to them, “I am the bread of life. He who comes to Me shall never hunger, and he who believes in Me shall never thirst. </a:t>
            </a:r>
            <a:endPar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lgn="r">
              <a:buNone/>
            </a:pPr>
            <a:r>
              <a:rPr lang="en-US" sz="20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John 6:34-35</a:t>
            </a:r>
            <a:endParaRPr lang="en-US" sz="20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buNone/>
            </a:pPr>
            <a:endPar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295512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685800"/>
            <a:ext cx="8229600" cy="5440363"/>
          </a:xfrm>
        </p:spPr>
        <p:txBody>
          <a:bodyPr>
            <a:normAutofit fontScale="92500" lnSpcReduction="10000"/>
          </a:bodyPr>
          <a:lstStyle/>
          <a:p>
            <a:pPr marL="0" indent="0">
              <a:buNone/>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[Jesus said,] “I </a:t>
            </a:r>
            <a:r>
              <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am the bread of life. </a:t>
            </a: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Your </a:t>
            </a:r>
            <a:r>
              <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fathers ate the manna in the wilderness, and are dead. </a:t>
            </a: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This </a:t>
            </a:r>
            <a:r>
              <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is the bread which comes down from heaven, that one may eat of it and not die. </a:t>
            </a: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I </a:t>
            </a:r>
            <a:r>
              <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am the living bread which came down from heaven. If anyone eats of this bread, he will live forever; and the bread that I shall give is My flesh, which I shall give for the life of the world</a:t>
            </a: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a:p>
            <a:pPr marL="0" indent="0" algn="r">
              <a:buNone/>
            </a:pPr>
            <a:r>
              <a:rPr lang="en-US" sz="22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John 6:48-51</a:t>
            </a:r>
            <a:endParaRPr lang="en-US" sz="22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295512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685800"/>
            <a:ext cx="8229600" cy="5440363"/>
          </a:xfrm>
        </p:spPr>
        <p:txBody>
          <a:bodyPr>
            <a:normAutofit fontScale="92500" lnSpcReduction="10000"/>
          </a:bodyPr>
          <a:lstStyle/>
          <a:p>
            <a:pPr marL="0" indent="0">
              <a:buNone/>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Most assuredly, I say to you, unless you eat the flesh of the Son of Man and drink His blood, you have no life in you. </a:t>
            </a: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Whoever </a:t>
            </a:r>
            <a:r>
              <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eats My flesh and drinks My blood has eternal life, and I will raise him up at the last day. </a:t>
            </a: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For </a:t>
            </a:r>
            <a:r>
              <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My flesh is food indeed</a:t>
            </a: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n-US" sz="3600" b="1" baseline="30000"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and My blood is drink </a:t>
            </a: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indeed.</a:t>
            </a:r>
            <a:r>
              <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 This </a:t>
            </a:r>
            <a:r>
              <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is the bread which came down from heaven—not as your fathers ate the manna, and are dead. He who eats this bread will live forever</a:t>
            </a: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a:p>
            <a:pPr marL="0" indent="0" algn="r">
              <a:buNone/>
            </a:pPr>
            <a:r>
              <a:rPr lang="en-US" sz="22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John 6:53-55, 58</a:t>
            </a:r>
            <a:endParaRPr lang="en-US" sz="22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295512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457200" y="381000"/>
            <a:ext cx="4038600" cy="5745163"/>
          </a:xfrm>
        </p:spPr>
        <p:txBody>
          <a:bodyPr>
            <a:normAutofit/>
          </a:bodyPr>
          <a:lstStyle/>
          <a:p>
            <a:pPr marL="0" indent="0" algn="ctr">
              <a:buNone/>
            </a:pPr>
            <a:r>
              <a:rPr lang="en-US" sz="3600" b="1" i="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Bread of Life Discourse</a:t>
            </a:r>
          </a:p>
          <a:p>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bread which 	I will give…</a:t>
            </a:r>
          </a:p>
          <a:p>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Is my flesh…</a:t>
            </a:r>
          </a:p>
          <a:p>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For the life of the world.</a:t>
            </a:r>
          </a:p>
          <a:p>
            <a:pPr marL="0" indent="0" algn="r">
              <a:buNone/>
            </a:pPr>
            <a:r>
              <a:rPr lang="en-US" sz="20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John 6:51</a:t>
            </a:r>
            <a:endParaRPr lang="en-US" sz="20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half" idx="2"/>
          </p:nvPr>
        </p:nvSpPr>
        <p:spPr>
          <a:xfrm>
            <a:off x="4648200" y="381000"/>
            <a:ext cx="4038600" cy="5745163"/>
          </a:xfrm>
        </p:spPr>
        <p:txBody>
          <a:bodyPr>
            <a:normAutofit/>
          </a:bodyPr>
          <a:lstStyle/>
          <a:p>
            <a:pPr marL="0" indent="0" algn="ctr">
              <a:buNone/>
            </a:pPr>
            <a:r>
              <a:rPr lang="en-US" sz="3600" b="1" i="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Last Supper</a:t>
            </a:r>
          </a:p>
          <a:p>
            <a:endPar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This…</a:t>
            </a:r>
          </a:p>
          <a:p>
            <a:pPr marL="0" indent="0">
              <a:buNone/>
            </a:pPr>
            <a:endParaRPr lang="en-US"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Is my body</a:t>
            </a:r>
          </a:p>
          <a:p>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Which is for you.</a:t>
            </a:r>
          </a:p>
          <a:p>
            <a:pPr marL="0" indent="0" algn="r">
              <a:buNone/>
            </a:pPr>
            <a:endParaRPr lang="en-US"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lgn="r">
              <a:buNone/>
            </a:pPr>
            <a:r>
              <a:rPr lang="en-US" sz="20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 Corinthians 11:24</a:t>
            </a:r>
            <a:endParaRPr lang="en-US" sz="20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295512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685800"/>
            <a:ext cx="8229600" cy="5440363"/>
          </a:xfrm>
        </p:spPr>
        <p:txBody>
          <a:bodyPr>
            <a:normAutofit/>
          </a:bodyPr>
          <a:lstStyle/>
          <a:p>
            <a:pPr marL="0" indent="0">
              <a:buNone/>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God told Moses to put three sacred items in the Tabernacle:</a:t>
            </a:r>
          </a:p>
          <a:p>
            <a:pPr marL="742950" indent="-742950">
              <a:buFont typeface="+mj-lt"/>
              <a:buAutoNum type="arabicPeriod"/>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Ark of the Covenant</a:t>
            </a:r>
          </a:p>
          <a:p>
            <a:pPr marL="742950" indent="-742950">
              <a:buFont typeface="+mj-lt"/>
              <a:buAutoNum type="arabicPeriod"/>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Golden Lampstand (Menorah)</a:t>
            </a:r>
          </a:p>
          <a:p>
            <a:pPr marL="742950" indent="-742950">
              <a:buFont typeface="+mj-lt"/>
              <a:buAutoNum type="arabicPeriod"/>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Table for the Showbread</a:t>
            </a:r>
          </a:p>
          <a:p>
            <a:pPr marL="0" indent="0" algn="r">
              <a:buNone/>
            </a:pPr>
            <a:r>
              <a:rPr lang="en-US" sz="20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Exodus 25</a:t>
            </a:r>
            <a:endParaRPr lang="en-US" sz="20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295512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685800"/>
            <a:ext cx="8229600" cy="5440363"/>
          </a:xfrm>
        </p:spPr>
        <p:txBody>
          <a:bodyPr>
            <a:normAutofit/>
          </a:bodyPr>
          <a:lstStyle/>
          <a:p>
            <a:pPr marL="0" indent="0">
              <a:buNone/>
            </a:pPr>
            <a:r>
              <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“And </a:t>
            </a:r>
            <a:r>
              <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you shall make its plates and dishes for incense, and its flagons and bowls with which to pour drink offerings; you shall make them of pure </a:t>
            </a: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gold.</a:t>
            </a:r>
            <a:r>
              <a:rPr lang="en-US" sz="3600" b="1" baseline="30000"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And </a:t>
            </a:r>
            <a:r>
              <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you shall set the bread of the Presence on the table before me regularly</a:t>
            </a: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a:p>
            <a:pPr marL="0" indent="0" algn="r">
              <a:buNone/>
            </a:pPr>
            <a:r>
              <a:rPr lang="en-US" sz="20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Exodus 24:29-30</a:t>
            </a:r>
            <a:endParaRPr lang="en-US" sz="20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295512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685800"/>
            <a:ext cx="8229600" cy="5440363"/>
          </a:xfrm>
        </p:spPr>
        <p:txBody>
          <a:bodyPr>
            <a:normAutofit/>
          </a:bodyPr>
          <a:lstStyle/>
          <a:p>
            <a:pPr marL="0" indent="0" algn="ctr">
              <a:buNone/>
            </a:pPr>
            <a:endParaRPr lang="en-US" sz="60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lgn="ctr">
              <a:buNone/>
            </a:pPr>
            <a:r>
              <a:rPr lang="en-US" sz="54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Manna of the Messiah</a:t>
            </a:r>
          </a:p>
          <a:p>
            <a:pPr marL="0" indent="0" algn="ctr">
              <a:buNone/>
            </a:pPr>
            <a:r>
              <a:rPr lang="en-US" sz="54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&amp;</a:t>
            </a:r>
          </a:p>
          <a:p>
            <a:pPr marL="0" indent="0" algn="ctr">
              <a:buNone/>
            </a:pPr>
            <a:r>
              <a:rPr lang="en-US" sz="54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Bread of the Presence</a:t>
            </a:r>
            <a:endParaRPr lang="en-US" sz="54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0606483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685800"/>
            <a:ext cx="8229600" cy="5440363"/>
          </a:xfrm>
        </p:spPr>
        <p:txBody>
          <a:bodyPr>
            <a:normAutofit/>
          </a:bodyPr>
          <a:lstStyle/>
          <a:p>
            <a:pPr marL="742950" indent="-742950">
              <a:buFont typeface="+mj-lt"/>
              <a:buAutoNum type="arabicPeriod"/>
            </a:pPr>
            <a:endPar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742950" indent="-742950">
              <a:buFont typeface="+mj-lt"/>
              <a:buAutoNum type="arabicPeriod"/>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While it is called the Table for the Showbread, there were also instructions for drink offerings &amp; Libations on the table.</a:t>
            </a:r>
          </a:p>
          <a:p>
            <a:pPr marL="742950" indent="-742950">
              <a:buFont typeface="+mj-lt"/>
              <a:buAutoNum type="arabicPeriod"/>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While it is translated as “showbread” the actual Hebrew phrase is more like “bread of the face”</a:t>
            </a:r>
            <a:endPar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2955125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685800"/>
            <a:ext cx="8229600" cy="5440363"/>
          </a:xfrm>
        </p:spPr>
        <p:txBody>
          <a:bodyPr>
            <a:normAutofit/>
          </a:bodyPr>
          <a:lstStyle/>
          <a:p>
            <a:pPr marL="0" indent="0">
              <a:buNone/>
            </a:pPr>
            <a:endPar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buNone/>
            </a:pPr>
            <a:endPar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buNone/>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“Then </a:t>
            </a:r>
            <a:r>
              <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Moses went up, also Aaron, </a:t>
            </a:r>
            <a:r>
              <a:rPr lang="en-US" sz="3600" b="1" dirty="0" err="1">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Nadab</a:t>
            </a:r>
            <a:r>
              <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and </a:t>
            </a:r>
            <a:r>
              <a:rPr lang="en-US" sz="3600" b="1" dirty="0" err="1">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Abihu</a:t>
            </a:r>
            <a:r>
              <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and seventy of the elders of Israel, </a:t>
            </a: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and </a:t>
            </a:r>
            <a:r>
              <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they saw the God of Israel. </a:t>
            </a: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So </a:t>
            </a:r>
            <a:r>
              <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they saw God, and they ate and drank</a:t>
            </a: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a:p>
            <a:pPr marL="0" indent="0" algn="r">
              <a:buNone/>
            </a:pPr>
            <a:r>
              <a:rPr lang="en-US" sz="20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Exodus 24:9-11</a:t>
            </a:r>
            <a:endParaRPr lang="en-US" sz="20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2955125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685800"/>
            <a:ext cx="8229600" cy="5440363"/>
          </a:xfrm>
        </p:spPr>
        <p:txBody>
          <a:bodyPr>
            <a:normAutofit lnSpcReduction="10000"/>
          </a:bodyPr>
          <a:lstStyle/>
          <a:p>
            <a:pPr marL="0" indent="0">
              <a:buNone/>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You shall take fine flour and bake twelve loaves from it; </a:t>
            </a: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Every </a:t>
            </a:r>
            <a:r>
              <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Sabbath day Aaron shall arrange it before the </a:t>
            </a:r>
            <a:r>
              <a:rPr lang="en-US" sz="3600" b="1" cap="small"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Lord</a:t>
            </a:r>
            <a:r>
              <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regularly; it is from the people of Israel as a covenant forever. </a:t>
            </a: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And</a:t>
            </a:r>
            <a:r>
              <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it shall be for Aaron and his sons, and they shall eat it in a holy place, since it is for him a most holy portion out of the </a:t>
            </a:r>
            <a:r>
              <a:rPr lang="en-US" sz="3600" b="1" cap="small"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Lord</a:t>
            </a:r>
            <a:r>
              <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 food offerings, a perpetual due</a:t>
            </a: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a:p>
            <a:pPr marL="0" indent="0" algn="r">
              <a:buNone/>
            </a:pPr>
            <a:r>
              <a:rPr lang="en-US" sz="22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Exodus 24:5-9</a:t>
            </a:r>
            <a:endParaRPr lang="en-US" sz="22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295512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685800"/>
            <a:ext cx="8229600" cy="5440363"/>
          </a:xfrm>
        </p:spPr>
        <p:txBody>
          <a:bodyPr>
            <a:normAutofit/>
          </a:bodyPr>
          <a:lstStyle/>
          <a:p>
            <a:pPr marL="0" indent="0">
              <a:buNone/>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Bread of the Presence was:</a:t>
            </a:r>
          </a:p>
          <a:p>
            <a:pPr marL="742950" indent="-742950">
              <a:buFont typeface="+mj-lt"/>
              <a:buAutoNum type="arabicPeriod"/>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Sign of an everlasting covenant!</a:t>
            </a:r>
          </a:p>
        </p:txBody>
      </p:sp>
    </p:spTree>
    <p:extLst>
      <p:ext uri="{BB962C8B-B14F-4D97-AF65-F5344CB8AC3E}">
        <p14:creationId xmlns:p14="http://schemas.microsoft.com/office/powerpoint/2010/main" val="197341794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685800"/>
            <a:ext cx="8229600" cy="5440363"/>
          </a:xfrm>
        </p:spPr>
        <p:txBody>
          <a:bodyPr>
            <a:normAutofit/>
          </a:bodyPr>
          <a:lstStyle/>
          <a:p>
            <a:pPr marL="0" indent="0">
              <a:buNone/>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Bread of the Presence was:</a:t>
            </a:r>
          </a:p>
          <a:p>
            <a:pPr marL="742950" indent="-742950">
              <a:buFont typeface="+mj-lt"/>
              <a:buAutoNum type="arabicPeriod"/>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Sign of an everlasting covenant!</a:t>
            </a:r>
          </a:p>
          <a:p>
            <a:pPr marL="742950" indent="-742950">
              <a:buFont typeface="+mj-lt"/>
              <a:buAutoNum type="arabicPeriod"/>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 “perpetual” offering</a:t>
            </a:r>
          </a:p>
        </p:txBody>
      </p:sp>
    </p:spTree>
    <p:extLst>
      <p:ext uri="{BB962C8B-B14F-4D97-AF65-F5344CB8AC3E}">
        <p14:creationId xmlns:p14="http://schemas.microsoft.com/office/powerpoint/2010/main" val="197341794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685800"/>
            <a:ext cx="8229600" cy="5440363"/>
          </a:xfrm>
        </p:spPr>
        <p:txBody>
          <a:bodyPr>
            <a:normAutofit/>
          </a:bodyPr>
          <a:lstStyle/>
          <a:p>
            <a:pPr marL="0" indent="0">
              <a:buNone/>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Bread of the Presence was:</a:t>
            </a:r>
          </a:p>
          <a:p>
            <a:pPr marL="742950" indent="-742950">
              <a:buFont typeface="+mj-lt"/>
              <a:buAutoNum type="arabicPeriod"/>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Sign of an everlasting covenant!</a:t>
            </a:r>
          </a:p>
          <a:p>
            <a:pPr marL="742950" indent="-742950">
              <a:buFont typeface="+mj-lt"/>
              <a:buAutoNum type="arabicPeriod"/>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 “perpetual” offering</a:t>
            </a:r>
          </a:p>
          <a:p>
            <a:pPr marL="742950" indent="-742950">
              <a:buFont typeface="+mj-lt"/>
              <a:buAutoNum type="arabicPeriod"/>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 Sacrifice</a:t>
            </a:r>
          </a:p>
          <a:p>
            <a:pPr marL="742950" indent="-742950">
              <a:buFont typeface="+mj-lt"/>
              <a:buAutoNum type="arabicPeriod"/>
            </a:pPr>
            <a:endPar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7341794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685800"/>
            <a:ext cx="8229600" cy="5440363"/>
          </a:xfrm>
        </p:spPr>
        <p:txBody>
          <a:bodyPr>
            <a:normAutofit/>
          </a:bodyPr>
          <a:lstStyle/>
          <a:p>
            <a:pPr marL="0" indent="0">
              <a:buNone/>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Bread of the Presence was:</a:t>
            </a:r>
          </a:p>
          <a:p>
            <a:pPr marL="742950" indent="-742950">
              <a:buFont typeface="+mj-lt"/>
              <a:buAutoNum type="arabicPeriod"/>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Sign of an everlasting covenant!</a:t>
            </a:r>
          </a:p>
          <a:p>
            <a:pPr marL="742950" indent="-742950">
              <a:buFont typeface="+mj-lt"/>
              <a:buAutoNum type="arabicPeriod"/>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 “perpetual” offering</a:t>
            </a:r>
          </a:p>
          <a:p>
            <a:pPr marL="742950" indent="-742950">
              <a:buFont typeface="+mj-lt"/>
              <a:buAutoNum type="arabicPeriod"/>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 Sacrifice</a:t>
            </a:r>
          </a:p>
          <a:p>
            <a:pPr marL="742950" indent="-742950">
              <a:buFont typeface="+mj-lt"/>
              <a:buAutoNum type="arabicPeriod"/>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 “Most Holy” sacrifice</a:t>
            </a:r>
          </a:p>
          <a:p>
            <a:pPr marL="742950" indent="-742950">
              <a:buFont typeface="+mj-lt"/>
              <a:buAutoNum type="arabicPeriod"/>
            </a:pPr>
            <a:endPar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7341794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685800"/>
            <a:ext cx="8229600" cy="5440363"/>
          </a:xfrm>
        </p:spPr>
        <p:txBody>
          <a:bodyPr>
            <a:normAutofit/>
          </a:bodyPr>
          <a:lstStyle/>
          <a:p>
            <a:pPr marL="0" indent="0">
              <a:buNone/>
            </a:pPr>
            <a:endPar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buNone/>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According to Jewish tradition, on the three pilgrim feasts, the priests would remove the Showbread from the Sanctuary, present it to the Pilgrims in the Temple Courtyard and proclaim, “Behold, God’s love for you!”</a:t>
            </a:r>
            <a:endPar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2955125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685800"/>
            <a:ext cx="8229600" cy="5440363"/>
          </a:xfrm>
        </p:spPr>
        <p:txBody>
          <a:bodyPr>
            <a:normAutofit/>
          </a:bodyPr>
          <a:lstStyle/>
          <a:p>
            <a:pPr marL="0" indent="0">
              <a:buNone/>
            </a:pPr>
            <a:endParaRPr lang="en-US" sz="28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buNone/>
            </a:pPr>
            <a:endParaRPr lang="en-US" sz="28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buNone/>
            </a:pPr>
            <a:endPar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buNone/>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Jesus refers to the Showbread once in the Gospels.  The account is in Matthew 12:1-8</a:t>
            </a:r>
            <a:endPar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2955125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457200" y="381000"/>
            <a:ext cx="4038600" cy="5745163"/>
          </a:xfrm>
        </p:spPr>
        <p:txBody>
          <a:bodyPr>
            <a:normAutofit/>
          </a:bodyPr>
          <a:lstStyle/>
          <a:p>
            <a:pPr marL="0" indent="0" algn="ctr">
              <a:buNone/>
            </a:pPr>
            <a:r>
              <a:rPr lang="en-US" sz="3600" b="1" i="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Showbread</a:t>
            </a:r>
          </a:p>
          <a:p>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12 cakes for the 	12 tribes</a:t>
            </a:r>
          </a:p>
          <a:p>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Bread &amp; Wine of God’s Presence</a:t>
            </a:r>
          </a:p>
          <a:p>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Everlasting 	Covenant</a:t>
            </a:r>
          </a:p>
          <a:p>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“Remembrance”</a:t>
            </a:r>
            <a:endPar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half" idx="2"/>
          </p:nvPr>
        </p:nvSpPr>
        <p:spPr>
          <a:xfrm>
            <a:off x="4648200" y="381000"/>
            <a:ext cx="4038600" cy="5745163"/>
          </a:xfrm>
        </p:spPr>
        <p:txBody>
          <a:bodyPr>
            <a:normAutofit/>
          </a:bodyPr>
          <a:lstStyle/>
          <a:p>
            <a:pPr marL="0" indent="0" algn="ctr">
              <a:buNone/>
            </a:pPr>
            <a:r>
              <a:rPr lang="en-US" sz="3600" b="1" i="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Last Supper</a:t>
            </a:r>
          </a:p>
          <a:p>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12 Disciples for 	the 12 tribes</a:t>
            </a:r>
          </a:p>
          <a:p>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Bread &amp; Wine of Jesus’ Presence</a:t>
            </a:r>
          </a:p>
          <a:p>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 New Covenant</a:t>
            </a:r>
          </a:p>
          <a:p>
            <a:endParaRPr lang="en-US" sz="32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“Remembrance”</a:t>
            </a:r>
          </a:p>
          <a:p>
            <a:endPar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204240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685800"/>
            <a:ext cx="8229600" cy="5440363"/>
          </a:xfrm>
        </p:spPr>
        <p:txBody>
          <a:bodyPr>
            <a:noAutofit/>
          </a:bodyPr>
          <a:lstStyle/>
          <a:p>
            <a:pPr marL="0" indent="0">
              <a:buNone/>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“Then </a:t>
            </a:r>
            <a:r>
              <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a:t>
            </a:r>
            <a:r>
              <a:rPr lang="en-US" sz="3600" b="1" cap="small"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Lord</a:t>
            </a:r>
            <a:r>
              <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said to Moses, </a:t>
            </a: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‘Behold</a:t>
            </a:r>
            <a:r>
              <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I will rain bread from heaven for you. And the people shall go out and gather a certain quota every day, that I may test them, whether they will walk in My law or not. </a:t>
            </a:r>
            <a:r>
              <a:rPr lang="en-US" sz="3600" b="1" baseline="30000"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And it shall be on the sixth day that they shall prepare what they bring in, and it shall be twice as much as they gather daily</a:t>
            </a: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a:p>
            <a:pPr marL="0" indent="0" algn="r">
              <a:buNone/>
            </a:pPr>
            <a:r>
              <a:rPr lang="en-US" sz="20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Exodus 16:4-5</a:t>
            </a:r>
            <a:endParaRPr lang="en-US" sz="20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buNone/>
            </a:pPr>
            <a:r>
              <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endPar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2955125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457200" y="381000"/>
            <a:ext cx="4038600" cy="5745163"/>
          </a:xfrm>
        </p:spPr>
        <p:txBody>
          <a:bodyPr>
            <a:normAutofit/>
          </a:bodyPr>
          <a:lstStyle/>
          <a:p>
            <a:pPr marL="0" indent="0" algn="ctr">
              <a:buNone/>
            </a:pPr>
            <a:r>
              <a:rPr lang="en-US" sz="3600" b="1" i="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Showbread</a:t>
            </a:r>
          </a:p>
          <a:p>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Offered by the High Priest and eaten by the priests</a:t>
            </a:r>
          </a:p>
          <a:p>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Eaten at the Golden Table</a:t>
            </a:r>
            <a:endPar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half" idx="2"/>
          </p:nvPr>
        </p:nvSpPr>
        <p:spPr>
          <a:xfrm>
            <a:off x="4648200" y="381000"/>
            <a:ext cx="4038600" cy="5745163"/>
          </a:xfrm>
        </p:spPr>
        <p:txBody>
          <a:bodyPr>
            <a:normAutofit/>
          </a:bodyPr>
          <a:lstStyle/>
          <a:p>
            <a:pPr marL="0" indent="0" algn="ctr">
              <a:buNone/>
            </a:pPr>
            <a:r>
              <a:rPr lang="en-US" sz="3600" b="1" i="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Last Supper</a:t>
            </a:r>
          </a:p>
          <a:p>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Offered by Jesus and eaten by the disciples</a:t>
            </a:r>
          </a:p>
          <a:p>
            <a:endParaRPr lang="en-US"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Eaten at Jesus’ table.</a:t>
            </a:r>
          </a:p>
          <a:p>
            <a:endPar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759179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685800"/>
            <a:ext cx="8229600" cy="5440363"/>
          </a:xfrm>
        </p:spPr>
        <p:txBody>
          <a:bodyPr>
            <a:normAutofit/>
          </a:bodyPr>
          <a:lstStyle/>
          <a:p>
            <a:pPr marL="0" indent="0">
              <a:buNone/>
            </a:pPr>
            <a:endPar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295512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685800"/>
            <a:ext cx="8229600" cy="5440363"/>
          </a:xfrm>
        </p:spPr>
        <p:txBody>
          <a:bodyPr>
            <a:normAutofit/>
          </a:bodyPr>
          <a:lstStyle/>
          <a:p>
            <a:pPr marL="0" indent="0">
              <a:buNone/>
            </a:pPr>
            <a:endParaRPr lang="en-US" sz="28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buNone/>
            </a:pPr>
            <a:endParaRPr lang="en-US" sz="28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buNone/>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Jesus is both the new Manna which came down from Heaven to give life to the world and the new Showbread which reveals the presence of God, even the face of God. </a:t>
            </a:r>
            <a:endPar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637349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304800"/>
            <a:ext cx="8229600" cy="6324600"/>
          </a:xfrm>
        </p:spPr>
        <p:txBody>
          <a:bodyPr>
            <a:normAutofit fontScale="70000" lnSpcReduction="20000"/>
          </a:bodyPr>
          <a:lstStyle/>
          <a:p>
            <a:pPr marL="0" indent="0">
              <a:buNone/>
            </a:pPr>
            <a:r>
              <a:rPr lang="en-US" sz="3600" b="1" baseline="30000"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4100" b="1" baseline="30000"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n-US" sz="41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And </a:t>
            </a:r>
            <a:r>
              <a:rPr lang="en-US" sz="41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a:t>
            </a:r>
            <a:r>
              <a:rPr lang="en-US" sz="4100" b="1" cap="small"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Lord</a:t>
            </a:r>
            <a:r>
              <a:rPr lang="en-US" sz="41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spoke to Moses, saying, </a:t>
            </a:r>
            <a:r>
              <a:rPr lang="en-US" sz="41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 </a:t>
            </a:r>
            <a:r>
              <a:rPr lang="en-US" sz="41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have heard the complaints of the children of Israel. Speak to them, saying, ‘At twilight you shall eat meat, and in the morning you shall be filled with bread. And you shall know that I am the </a:t>
            </a:r>
            <a:r>
              <a:rPr lang="en-US" sz="4100" b="1" cap="small"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Lord</a:t>
            </a:r>
            <a:r>
              <a:rPr lang="en-US" sz="41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your God.’”</a:t>
            </a:r>
          </a:p>
          <a:p>
            <a:pPr marL="0" indent="0">
              <a:buNone/>
            </a:pPr>
            <a:r>
              <a:rPr lang="en-US" sz="4100" b="1" baseline="30000"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41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So </a:t>
            </a:r>
            <a:r>
              <a:rPr lang="en-US" sz="41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it was that quails came up at evening and covered the camp, and in the morning the dew lay all around the camp. </a:t>
            </a:r>
            <a:r>
              <a:rPr lang="en-US" sz="41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And </a:t>
            </a:r>
            <a:r>
              <a:rPr lang="en-US" sz="41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when the layer of dew lifted, there, on the surface of the wilderness, was a small round substance, as fine as frost on the ground. </a:t>
            </a:r>
            <a:r>
              <a:rPr lang="en-US" sz="41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So </a:t>
            </a:r>
            <a:r>
              <a:rPr lang="en-US" sz="41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when the children of Israel saw it, they said to one another, </a:t>
            </a:r>
            <a:r>
              <a:rPr lang="en-US" sz="41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‘What </a:t>
            </a:r>
            <a:r>
              <a:rPr lang="en-US" sz="41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is it</a:t>
            </a:r>
            <a:r>
              <a:rPr lang="en-US" sz="41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41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For they did not know what it was</a:t>
            </a:r>
            <a:r>
              <a:rPr lang="en-US" sz="41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And </a:t>
            </a:r>
            <a:r>
              <a:rPr lang="en-US" sz="41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Moses said to them, </a:t>
            </a:r>
            <a:r>
              <a:rPr lang="en-US" sz="41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‘This</a:t>
            </a:r>
            <a:r>
              <a:rPr lang="en-US" sz="41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is the bread which the </a:t>
            </a:r>
            <a:r>
              <a:rPr lang="en-US" sz="4100" b="1" cap="small"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Lord</a:t>
            </a:r>
            <a:r>
              <a:rPr lang="en-US" sz="41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has given you to eat</a:t>
            </a:r>
            <a:r>
              <a:rPr lang="en-US" sz="41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a:p>
            <a:pPr marL="0" indent="0" algn="r">
              <a:buNone/>
            </a:pPr>
            <a:r>
              <a:rPr lang="en-US" sz="2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Exodus 16:11-15</a:t>
            </a:r>
            <a:endParaRPr lang="en-US" sz="2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endPar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295512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685800"/>
            <a:ext cx="8229600" cy="5440363"/>
          </a:xfrm>
        </p:spPr>
        <p:txBody>
          <a:bodyPr>
            <a:normAutofit/>
          </a:bodyPr>
          <a:lstStyle/>
          <a:p>
            <a:pPr marL="0" indent="0">
              <a:buNone/>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Notice about the Manna</a:t>
            </a:r>
          </a:p>
          <a:p>
            <a:pPr marL="742950" indent="-742950">
              <a:buFont typeface="+mj-lt"/>
              <a:buAutoNum type="arabicPeriod"/>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Miraculous: Bread from Heaven</a:t>
            </a:r>
          </a:p>
        </p:txBody>
      </p:sp>
    </p:spTree>
    <p:extLst>
      <p:ext uri="{BB962C8B-B14F-4D97-AF65-F5344CB8AC3E}">
        <p14:creationId xmlns:p14="http://schemas.microsoft.com/office/powerpoint/2010/main" val="11332294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685800"/>
            <a:ext cx="8229600" cy="5440363"/>
          </a:xfrm>
        </p:spPr>
        <p:txBody>
          <a:bodyPr>
            <a:normAutofit/>
          </a:bodyPr>
          <a:lstStyle/>
          <a:p>
            <a:pPr marL="0" indent="0">
              <a:buNone/>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Notice about the Manna</a:t>
            </a:r>
          </a:p>
          <a:p>
            <a:pPr marL="742950" indent="-742950">
              <a:buFont typeface="+mj-lt"/>
              <a:buAutoNum type="arabicPeriod"/>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Miraculous: Bread from Heaven</a:t>
            </a:r>
          </a:p>
          <a:p>
            <a:pPr marL="742950" indent="-742950">
              <a:buFont typeface="+mj-lt"/>
              <a:buAutoNum type="arabicPeriod"/>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Double miracle: Bread &amp; Meat</a:t>
            </a:r>
          </a:p>
        </p:txBody>
      </p:sp>
    </p:spTree>
    <p:extLst>
      <p:ext uri="{BB962C8B-B14F-4D97-AF65-F5344CB8AC3E}">
        <p14:creationId xmlns:p14="http://schemas.microsoft.com/office/powerpoint/2010/main" val="11332294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685800"/>
            <a:ext cx="8229600" cy="5440363"/>
          </a:xfrm>
        </p:spPr>
        <p:txBody>
          <a:bodyPr>
            <a:normAutofit/>
          </a:bodyPr>
          <a:lstStyle/>
          <a:p>
            <a:pPr marL="0" indent="0">
              <a:buNone/>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Notice about the Manna</a:t>
            </a:r>
          </a:p>
          <a:p>
            <a:pPr marL="742950" indent="-742950">
              <a:buFont typeface="+mj-lt"/>
              <a:buAutoNum type="arabicPeriod"/>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Miraculous: Bread from Heaven</a:t>
            </a:r>
          </a:p>
          <a:p>
            <a:pPr marL="742950" indent="-742950">
              <a:buFont typeface="+mj-lt"/>
              <a:buAutoNum type="arabicPeriod"/>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Double miracle: Bread &amp; Meat</a:t>
            </a:r>
          </a:p>
          <a:p>
            <a:pPr marL="742950" indent="-742950">
              <a:buFont typeface="+mj-lt"/>
              <a:buAutoNum type="arabicPeriod"/>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Manna was kept in the Tabernacle</a:t>
            </a:r>
          </a:p>
        </p:txBody>
      </p:sp>
    </p:spTree>
    <p:extLst>
      <p:ext uri="{BB962C8B-B14F-4D97-AF65-F5344CB8AC3E}">
        <p14:creationId xmlns:p14="http://schemas.microsoft.com/office/powerpoint/2010/main" val="11332294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685800"/>
            <a:ext cx="8229600" cy="5440363"/>
          </a:xfrm>
        </p:spPr>
        <p:txBody>
          <a:bodyPr>
            <a:normAutofit fontScale="92500" lnSpcReduction="10000"/>
          </a:bodyPr>
          <a:lstStyle/>
          <a:p>
            <a:pPr marL="0" indent="0">
              <a:buNone/>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Then </a:t>
            </a:r>
            <a:r>
              <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Moses said, “This is the thing which the </a:t>
            </a:r>
            <a:r>
              <a:rPr lang="en-US" sz="3600" b="1" cap="small"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Lord</a:t>
            </a:r>
            <a:r>
              <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has commanded: ‘Fill an </a:t>
            </a:r>
            <a:r>
              <a:rPr lang="en-US" sz="3600" b="1" dirty="0" err="1">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omer</a:t>
            </a:r>
            <a:r>
              <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with it, to be kept for your generations, that they may see the bread with which I fed you in the wilderness, when I brought you out of the land of Egypt.’” </a:t>
            </a:r>
            <a:r>
              <a:rPr lang="en-US" sz="3600" b="1" baseline="30000"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And Moses said to Aaron, “Take a pot and put an </a:t>
            </a:r>
            <a:r>
              <a:rPr lang="en-US" sz="3600" b="1" dirty="0" err="1">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omer</a:t>
            </a:r>
            <a:r>
              <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of manna in it, and lay it up before the </a:t>
            </a:r>
            <a:r>
              <a:rPr lang="en-US" sz="3600" b="1" cap="small"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Lord</a:t>
            </a:r>
            <a:r>
              <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to be kept for your generations.” </a:t>
            </a:r>
            <a:r>
              <a:rPr lang="en-US" sz="3600" b="1" baseline="30000"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As the </a:t>
            </a:r>
            <a:r>
              <a:rPr lang="en-US" sz="3600" b="1" cap="small"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Lord</a:t>
            </a:r>
            <a:r>
              <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commanded Moses, so Aaron laid it up before the Testimony, to be kept. </a:t>
            </a:r>
            <a:endPar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lgn="r">
              <a:buNone/>
            </a:pPr>
            <a:r>
              <a:rPr lang="en-US" sz="22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Exodus 16:32-34</a:t>
            </a:r>
            <a:endParaRPr lang="en-US" sz="22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295512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685800"/>
            <a:ext cx="8229600" cy="5440363"/>
          </a:xfrm>
        </p:spPr>
        <p:txBody>
          <a:bodyPr>
            <a:normAutofit/>
          </a:bodyPr>
          <a:lstStyle/>
          <a:p>
            <a:pPr marL="0" indent="0">
              <a:buNone/>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Notice about the Manna</a:t>
            </a:r>
          </a:p>
          <a:p>
            <a:pPr marL="742950" indent="-742950">
              <a:buFont typeface="+mj-lt"/>
              <a:buAutoNum type="arabicPeriod"/>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Miraculous: Bread from Heaven</a:t>
            </a:r>
          </a:p>
          <a:p>
            <a:pPr marL="742950" indent="-742950">
              <a:buFont typeface="+mj-lt"/>
              <a:buAutoNum type="arabicPeriod"/>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Double miracle: Bread &amp; Meat</a:t>
            </a:r>
          </a:p>
          <a:p>
            <a:pPr marL="742950" indent="-742950">
              <a:buFont typeface="+mj-lt"/>
              <a:buAutoNum type="arabicPeriod"/>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Manna was kept in the Tabernacle</a:t>
            </a:r>
          </a:p>
          <a:p>
            <a:pPr marL="742950" indent="-742950">
              <a:buFont typeface="+mj-lt"/>
              <a:buAutoNum type="arabicPeriod"/>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Manna had a distinct taste</a:t>
            </a:r>
            <a:endPar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332294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3425</TotalTime>
  <Words>411</Words>
  <Application>Microsoft Office PowerPoint</Application>
  <PresentationFormat>On-screen Show (4:3)</PresentationFormat>
  <Paragraphs>131</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Father Looker</dc:creator>
  <cp:lastModifiedBy>Father Looker</cp:lastModifiedBy>
  <cp:revision>40</cp:revision>
  <dcterms:created xsi:type="dcterms:W3CDTF">2017-03-01T20:37:12Z</dcterms:created>
  <dcterms:modified xsi:type="dcterms:W3CDTF">2017-03-29T21:46:04Z</dcterms:modified>
</cp:coreProperties>
</file>