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3"/>
  </p:notesMasterIdLst>
  <p:sldIdLst>
    <p:sldId id="257" r:id="rId2"/>
    <p:sldId id="258" r:id="rId3"/>
    <p:sldId id="259" r:id="rId4"/>
    <p:sldId id="499" r:id="rId5"/>
    <p:sldId id="555" r:id="rId6"/>
    <p:sldId id="556" r:id="rId7"/>
    <p:sldId id="261" r:id="rId8"/>
    <p:sldId id="265" r:id="rId9"/>
    <p:sldId id="599" r:id="rId10"/>
    <p:sldId id="600" r:id="rId11"/>
    <p:sldId id="601" r:id="rId12"/>
    <p:sldId id="602" r:id="rId13"/>
    <p:sldId id="603" r:id="rId14"/>
    <p:sldId id="604" r:id="rId15"/>
    <p:sldId id="605" r:id="rId16"/>
    <p:sldId id="606" r:id="rId17"/>
    <p:sldId id="607" r:id="rId18"/>
    <p:sldId id="608" r:id="rId19"/>
    <p:sldId id="609" r:id="rId20"/>
    <p:sldId id="610" r:id="rId21"/>
    <p:sldId id="611" r:id="rId22"/>
    <p:sldId id="614" r:id="rId23"/>
    <p:sldId id="612" r:id="rId24"/>
    <p:sldId id="613" r:id="rId25"/>
    <p:sldId id="559" r:id="rId26"/>
    <p:sldId id="615" r:id="rId27"/>
    <p:sldId id="616" r:id="rId28"/>
    <p:sldId id="617" r:id="rId29"/>
    <p:sldId id="618" r:id="rId30"/>
    <p:sldId id="560" r:id="rId31"/>
    <p:sldId id="619" r:id="rId32"/>
    <p:sldId id="561" r:id="rId33"/>
    <p:sldId id="620" r:id="rId34"/>
    <p:sldId id="621" r:id="rId35"/>
    <p:sldId id="562" r:id="rId36"/>
    <p:sldId id="622" r:id="rId37"/>
    <p:sldId id="623" r:id="rId38"/>
    <p:sldId id="624" r:id="rId39"/>
    <p:sldId id="625" r:id="rId40"/>
    <p:sldId id="563" r:id="rId41"/>
    <p:sldId id="626" r:id="rId42"/>
    <p:sldId id="627" r:id="rId43"/>
    <p:sldId id="564" r:id="rId44"/>
    <p:sldId id="628" r:id="rId45"/>
    <p:sldId id="629" r:id="rId46"/>
    <p:sldId id="630" r:id="rId47"/>
    <p:sldId id="631" r:id="rId48"/>
    <p:sldId id="565" r:id="rId49"/>
    <p:sldId id="632" r:id="rId50"/>
    <p:sldId id="633" r:id="rId51"/>
    <p:sldId id="566" r:id="rId52"/>
    <p:sldId id="634" r:id="rId53"/>
    <p:sldId id="567" r:id="rId54"/>
    <p:sldId id="635" r:id="rId55"/>
    <p:sldId id="636" r:id="rId56"/>
    <p:sldId id="637" r:id="rId57"/>
    <p:sldId id="568" r:id="rId58"/>
    <p:sldId id="638" r:id="rId59"/>
    <p:sldId id="639" r:id="rId60"/>
    <p:sldId id="640" r:id="rId61"/>
    <p:sldId id="569" r:id="rId62"/>
    <p:sldId id="570" r:id="rId63"/>
    <p:sldId id="641" r:id="rId64"/>
    <p:sldId id="642" r:id="rId65"/>
    <p:sldId id="643" r:id="rId66"/>
    <p:sldId id="571" r:id="rId67"/>
    <p:sldId id="644" r:id="rId68"/>
    <p:sldId id="645" r:id="rId69"/>
    <p:sldId id="572" r:id="rId70"/>
    <p:sldId id="646" r:id="rId71"/>
    <p:sldId id="647" r:id="rId72"/>
    <p:sldId id="648" r:id="rId73"/>
    <p:sldId id="649" r:id="rId74"/>
    <p:sldId id="593" r:id="rId75"/>
    <p:sldId id="650" r:id="rId76"/>
    <p:sldId id="573" r:id="rId77"/>
    <p:sldId id="651" r:id="rId78"/>
    <p:sldId id="652" r:id="rId79"/>
    <p:sldId id="653" r:id="rId80"/>
    <p:sldId id="654" r:id="rId81"/>
    <p:sldId id="575" r:id="rId82"/>
    <p:sldId id="576" r:id="rId83"/>
    <p:sldId id="655" r:id="rId84"/>
    <p:sldId id="656" r:id="rId85"/>
    <p:sldId id="657" r:id="rId86"/>
    <p:sldId id="658" r:id="rId87"/>
    <p:sldId id="659" r:id="rId88"/>
    <p:sldId id="577" r:id="rId89"/>
    <p:sldId id="660" r:id="rId90"/>
    <p:sldId id="661" r:id="rId91"/>
    <p:sldId id="578" r:id="rId92"/>
    <p:sldId id="662" r:id="rId93"/>
    <p:sldId id="663" r:id="rId94"/>
    <p:sldId id="664" r:id="rId95"/>
    <p:sldId id="665" r:id="rId96"/>
    <p:sldId id="579" r:id="rId97"/>
    <p:sldId id="666" r:id="rId98"/>
    <p:sldId id="667" r:id="rId99"/>
    <p:sldId id="668" r:id="rId100"/>
    <p:sldId id="669" r:id="rId101"/>
    <p:sldId id="580" r:id="rId102"/>
    <p:sldId id="670" r:id="rId103"/>
    <p:sldId id="671" r:id="rId104"/>
    <p:sldId id="672" r:id="rId105"/>
    <p:sldId id="673" r:id="rId106"/>
    <p:sldId id="594" r:id="rId107"/>
    <p:sldId id="674" r:id="rId108"/>
    <p:sldId id="675" r:id="rId109"/>
    <p:sldId id="676" r:id="rId110"/>
    <p:sldId id="677" r:id="rId111"/>
    <p:sldId id="678" r:id="rId112"/>
    <p:sldId id="595" r:id="rId113"/>
    <p:sldId id="679" r:id="rId114"/>
    <p:sldId id="680" r:id="rId115"/>
    <p:sldId id="681" r:id="rId116"/>
    <p:sldId id="596" r:id="rId117"/>
    <p:sldId id="682" r:id="rId118"/>
    <p:sldId id="683" r:id="rId119"/>
    <p:sldId id="684" r:id="rId120"/>
    <p:sldId id="597" r:id="rId121"/>
    <p:sldId id="685" r:id="rId122"/>
    <p:sldId id="686" r:id="rId123"/>
    <p:sldId id="687" r:id="rId124"/>
    <p:sldId id="598" r:id="rId125"/>
    <p:sldId id="688" r:id="rId126"/>
    <p:sldId id="689" r:id="rId127"/>
    <p:sldId id="690" r:id="rId128"/>
    <p:sldId id="303" r:id="rId129"/>
    <p:sldId id="417" r:id="rId130"/>
    <p:sldId id="691" r:id="rId131"/>
    <p:sldId id="692" r:id="rId132"/>
    <p:sldId id="693" r:id="rId133"/>
    <p:sldId id="694" r:id="rId134"/>
    <p:sldId id="695" r:id="rId135"/>
    <p:sldId id="696" r:id="rId136"/>
    <p:sldId id="581" r:id="rId137"/>
    <p:sldId id="697" r:id="rId138"/>
    <p:sldId id="698" r:id="rId139"/>
    <p:sldId id="699" r:id="rId140"/>
    <p:sldId id="700" r:id="rId141"/>
    <p:sldId id="582" r:id="rId142"/>
    <p:sldId id="701" r:id="rId143"/>
    <p:sldId id="702" r:id="rId144"/>
    <p:sldId id="703" r:id="rId145"/>
    <p:sldId id="583" r:id="rId146"/>
    <p:sldId id="704" r:id="rId147"/>
    <p:sldId id="705" r:id="rId148"/>
    <p:sldId id="706" r:id="rId149"/>
    <p:sldId id="707" r:id="rId150"/>
    <p:sldId id="708" r:id="rId151"/>
    <p:sldId id="584" r:id="rId152"/>
    <p:sldId id="709" r:id="rId153"/>
    <p:sldId id="710" r:id="rId154"/>
    <p:sldId id="711" r:id="rId155"/>
    <p:sldId id="585" r:id="rId156"/>
    <p:sldId id="712" r:id="rId157"/>
    <p:sldId id="713" r:id="rId158"/>
    <p:sldId id="714" r:id="rId159"/>
    <p:sldId id="586" r:id="rId160"/>
    <p:sldId id="587" r:id="rId161"/>
    <p:sldId id="286" r:id="rId1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61D87-F7C3-4762-9E9D-674DDF934FB2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6A25F-6671-47F5-A9CD-2A8C137EE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80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4517-C3D9-4DA9-B401-C1995911526E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B4517-C3D9-4DA9-B401-C1995911526E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06720-0C20-4266-8F46-17E75BC81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ycomjax.com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. Matthew 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72000" cy="6892672"/>
          </a:xfrm>
          <a:prstGeom prst="rect">
            <a:avLst/>
          </a:prstGeom>
        </p:spPr>
      </p:pic>
      <p:pic>
        <p:nvPicPr>
          <p:cNvPr id="7" name="Picture 6" descr="Icon Filler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95800" y="0"/>
            <a:ext cx="46482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  <a:p>
            <a:pPr algn="ctr"/>
            <a:r>
              <a:rPr lang="en-US" sz="2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Church of the Messiah </a:t>
            </a:r>
          </a:p>
          <a:p>
            <a:pPr algn="ctr"/>
            <a:r>
              <a:rPr lang="en-US" sz="24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invites you to </a:t>
            </a:r>
          </a:p>
          <a:p>
            <a:pPr algn="ctr"/>
            <a:endParaRPr lang="en-US" sz="4000" b="1" dirty="0" smtClean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  <a:p>
            <a:pPr algn="ctr"/>
            <a:r>
              <a:rPr lang="en-US" sz="54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 </a:t>
            </a:r>
          </a:p>
          <a:p>
            <a:pPr algn="ctr"/>
            <a:r>
              <a:rPr lang="en-US" sz="2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an Introduction to the Gospel</a:t>
            </a:r>
          </a:p>
          <a:p>
            <a:pPr algn="ctr"/>
            <a:r>
              <a:rPr lang="en-US" sz="2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According to Saint Matthew</a:t>
            </a:r>
          </a:p>
          <a:p>
            <a:pPr algn="ctr"/>
            <a:endParaRPr lang="en-US" b="1" dirty="0" smtClean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  <a:p>
            <a:pPr algn="ctr"/>
            <a:endParaRPr lang="en-US" b="1" dirty="0" smtClean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  <a:p>
            <a:pPr algn="ctr"/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  <a:p>
            <a:pPr algn="ctr"/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  <a:p>
            <a:pPr algn="ctr"/>
            <a:r>
              <a:rPr lang="en-US" sz="24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An 8-Week Study of the Gospel </a:t>
            </a:r>
          </a:p>
          <a:p>
            <a:pPr algn="ctr"/>
            <a:r>
              <a:rPr lang="en-US" sz="24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beginning  July 16</a:t>
            </a:r>
            <a:r>
              <a:rPr lang="en-US" sz="2400" b="1" baseline="300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</a:t>
            </a:r>
            <a:r>
              <a:rPr lang="en-US" sz="24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at 7pm</a:t>
            </a:r>
          </a:p>
          <a:p>
            <a:pPr algn="ctr"/>
            <a:r>
              <a:rPr lang="en-US" sz="24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3754 University Club Blvd.</a:t>
            </a:r>
          </a:p>
          <a:p>
            <a:pPr algn="ctr"/>
            <a:r>
              <a:rPr lang="en-US" sz="24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hlinkClick r:id="rId4"/>
              </a:rPr>
              <a:t>mycomjax.com</a:t>
            </a:r>
            <a:endParaRPr lang="en-US" sz="2400" b="1" dirty="0" smtClean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#</a:t>
            </a:r>
            <a:r>
              <a:rPr lang="en-US" sz="2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FollowMe</a:t>
            </a:r>
            <a:endParaRPr lang="en-US" sz="24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Ministry in Judea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Marriage and Divorce, Celibacy and Children (19:1-15)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Dangers of Wealth (19:16-30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49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Question #2: The Sadducees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They did not believe in the resurrection.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They attempted to use Deuteronomy 25:5-10 to validate this belief.  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confounds them with a “daring read” of Exodus 3:6, 15, “I am the God of Abraham, the God of Isaac, and the God of Jacob? God is not the God of the dead, but of the living.”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They were astonished at His teaching!</a:t>
            </a:r>
          </a:p>
        </p:txBody>
      </p:sp>
    </p:spTree>
    <p:extLst>
      <p:ext uri="{BB962C8B-B14F-4D97-AF65-F5344CB8AC3E}">
        <p14:creationId xmlns:p14="http://schemas.microsoft.com/office/powerpoint/2010/main" val="23105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Question #3: The Pharisees (the Lawyer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02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Question #3: The Pharisees (the Lawyer)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This seems less 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confrontational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26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Question #3: The Pharisees (the Lawyer)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This seems less confrontational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answer is much more cut and dry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58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Question #3: The Pharisees (the Lawyer)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This seems less confrontational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answer is much more cut and dry.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distills the 613 precepts of the Torah down to 2: Deuteronomy 6:5 and Leviticus 19:18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05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Question #3: The Pharisees (the Lawyer)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This seems less confrontational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answer is much more cut and dry.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distills the 613 precepts of the Torah down to 2: Deuteronomy 6:5 and Leviticus 19:18.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No further comment is made on His response.</a:t>
            </a:r>
          </a:p>
        </p:txBody>
      </p:sp>
    </p:spTree>
    <p:extLst>
      <p:ext uri="{BB962C8B-B14F-4D97-AF65-F5344CB8AC3E}">
        <p14:creationId xmlns:p14="http://schemas.microsoft.com/office/powerpoint/2010/main" val="51603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Question #4: Jesus’ Turn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33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Question #4: Jesus’ Turn!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Q: Whose son is the Messiah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85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Question #4: Jesus’ Turn!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Q: Whose son is the Messiah?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 A: David’s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72574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Question #4: Jesus’ Turn!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Q: Whose son is the Messiah?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 A: David’s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 Q: Then why does David call him “Lord” in Psalm 110:1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59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Ministry in Judea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Marriage and Divorce, Celibacy and Children (19:1-15)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Dangers of Wealth (19:16-30)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Parable of the Good Employer (20:1-16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44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Question #4: Jesus’ Turn!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Q: Whose son is the Messiah?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 A: David’s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 Q: Then why does David call him “Lord” in Psalm 110:1?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“The L</a:t>
            </a:r>
            <a:r>
              <a:rPr lang="en-US" sz="24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ORD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said to my Lord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…”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13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Question #4: Jesus’ Turn!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Q: Whose son is the Messiah?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 A: David’s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 Q: Then why does David call him “Lord” in Psalm 110:1?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“The L</a:t>
            </a:r>
            <a:r>
              <a:rPr lang="en-US" sz="24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ORD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said to my Lord…”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Nobody asked Jesus anymore questions…</a:t>
            </a:r>
          </a:p>
        </p:txBody>
      </p:sp>
    </p:spTree>
    <p:extLst>
      <p:ext uri="{BB962C8B-B14F-4D97-AF65-F5344CB8AC3E}">
        <p14:creationId xmlns:p14="http://schemas.microsoft.com/office/powerpoint/2010/main" val="213375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Prelude to the Olivet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Discourse</a:t>
            </a: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33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Prelude to the Olivet Discourse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In tone Chapter 23 seems like part of the next 2 chapters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46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Prelude to the Olivet Discourse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In tone Chapter 23 seems like part of the next 2 chapters.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Yet, it has a different audience and a different setting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18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Prelude to the Olivet Discourse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In tone Chapter 23 seems like part of the next 2 chapters.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Yet, it has a different audience and a different setting.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As such, it’s not counted as part of the Olivet Discourse itself, but rather a Prelude to or a warm-up for.  Jesus was just getting ready…</a:t>
            </a:r>
          </a:p>
        </p:txBody>
      </p:sp>
    </p:spTree>
    <p:extLst>
      <p:ext uri="{BB962C8B-B14F-4D97-AF65-F5344CB8AC3E}">
        <p14:creationId xmlns:p14="http://schemas.microsoft.com/office/powerpoint/2010/main" val="410117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Warnings to the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Crowds</a:t>
            </a: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33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Warnings to the Crowds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addresses the gathered crowds and His disciples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75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Warnings to the Crowds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addresses the gathered crowds and His disciples.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Do not be like the Scribes and Pharisees because they are hypocrites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42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Warnings to the Crowds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addresses the gathered crowds and His disciples.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Do not be like the Scribes and Pharisees because they are hypocrites!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They exalt themselves; it should be the opposite among you!  He who humbles himself will be exalted.</a:t>
            </a:r>
          </a:p>
        </p:txBody>
      </p:sp>
    </p:spTree>
    <p:extLst>
      <p:ext uri="{BB962C8B-B14F-4D97-AF65-F5344CB8AC3E}">
        <p14:creationId xmlns:p14="http://schemas.microsoft.com/office/powerpoint/2010/main" val="185807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Ministry in Judea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Marriage and Divorce, Celibacy and Children (19:1-15)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Dangers of Wealth (19:16-30)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Parable of the Good Employer (20:1-16)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“The Cup of Suffering” (20:17-28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31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“Woes” of the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Opposition</a:t>
            </a: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33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“Woes” of the Opposition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Seven full-out public denunciations of the Scribes and Pharisees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15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“Woes” of the Opposition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Seven full-out public denunciations of the Scribes and Pharisees.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Similar to other prophetic denunciations as in Amos, Isaiah, and Micah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63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“Woes” of the Opposition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Seven full-out public denunciations of the Scribes and Pharisees.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Similar to other prophetic denunciations as in Amos, Isaiah, and Micah.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criticizes them for hypocrisy, putting up obstacles for conversion, casuistry, misplaced priorities, and general wretchedness.</a:t>
            </a:r>
          </a:p>
        </p:txBody>
      </p:sp>
    </p:spTree>
    <p:extLst>
      <p:ext uri="{BB962C8B-B14F-4D97-AF65-F5344CB8AC3E}">
        <p14:creationId xmlns:p14="http://schemas.microsoft.com/office/powerpoint/2010/main" val="206081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 Final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Warning</a:t>
            </a: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33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 Final Warning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last words before leaving Jerusalem may seem like a recollection of history, but the tense indicates they are prophetic.</a:t>
            </a:r>
          </a:p>
          <a:p>
            <a:pPr marL="0" indent="0"/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04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 Final Warning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last words before leaving Jerusalem may seem like a recollection of history, but the tense indicates they are prophetic.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“I send you… some of them you will crucify…  All these things will come upon this generation.”  </a:t>
            </a:r>
          </a:p>
          <a:p>
            <a:pPr marL="0" indent="0"/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17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 Final Warning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last words before leaving Jerusalem may seem like a recollection of history, but the tense indicates they are prophetic.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“I send you… some of them you will crucify…  All these things will come upon this generation.”  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“Your house is left to </a:t>
            </a:r>
            <a:r>
              <a:rPr lang="en-US" b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you desolate!”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/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18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Olivet Discourse</a:t>
            </a:r>
            <a:endParaRPr lang="en-US" sz="36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Key Verse: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baseline="30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 therefore, for you do not know what </a:t>
            </a:r>
            <a:r>
              <a:rPr lang="en-US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hour</a:t>
            </a:r>
            <a:r>
              <a:rPr lang="en-US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your Lord is </a:t>
            </a:r>
            <a:r>
              <a:rPr lang="en-US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coming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Matthew 24:42</a:t>
            </a: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4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Olivet Discourse</a:t>
            </a: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Ministry in Judea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Marriage and Divorce, Celibacy and Children (19:1-15)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Dangers of Wealth (19:16-30)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Parable of the Good Employer (20:1-16)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“The Cup of Suffering” (20:17-28)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Son of David Heals Two Blind Men (20:29-34)</a:t>
            </a:r>
          </a:p>
        </p:txBody>
      </p:sp>
    </p:spTree>
    <p:extLst>
      <p:ext uri="{BB962C8B-B14F-4D97-AF65-F5344CB8AC3E}">
        <p14:creationId xmlns:p14="http://schemas.microsoft.com/office/powerpoint/2010/main" val="363549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Olivet Discourse</a:t>
            </a: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1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Beginnings of the Birth Pangs (24:1-14)</a:t>
            </a:r>
          </a:p>
        </p:txBody>
      </p:sp>
    </p:spTree>
    <p:extLst>
      <p:ext uri="{BB962C8B-B14F-4D97-AF65-F5344CB8AC3E}">
        <p14:creationId xmlns:p14="http://schemas.microsoft.com/office/powerpoint/2010/main" val="182419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Olivet Discourse</a:t>
            </a: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1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Beginnings of the Birth Pangs (24:1-14)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Coming of the Son of Man (24:15-31)</a:t>
            </a:r>
          </a:p>
        </p:txBody>
      </p:sp>
    </p:spTree>
    <p:extLst>
      <p:ext uri="{BB962C8B-B14F-4D97-AF65-F5344CB8AC3E}">
        <p14:creationId xmlns:p14="http://schemas.microsoft.com/office/powerpoint/2010/main" val="258148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Olivet Discourse</a:t>
            </a: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1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Beginnings of the Birth Pangs (24:1-14)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Coming of the Son of Man (24:15-31)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Parables of Watchfulness (24:32-51)</a:t>
            </a:r>
          </a:p>
        </p:txBody>
      </p:sp>
    </p:spTree>
    <p:extLst>
      <p:ext uri="{BB962C8B-B14F-4D97-AF65-F5344CB8AC3E}">
        <p14:creationId xmlns:p14="http://schemas.microsoft.com/office/powerpoint/2010/main" val="221944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Olivet Discourse</a:t>
            </a: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1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Beginnings of the Birth Pangs (24:1-14)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Coming of the Son of Man (24:15-31)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Parables of Watchfulness (24:32-51)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Ten Maidens (25:1-13)</a:t>
            </a:r>
          </a:p>
        </p:txBody>
      </p:sp>
    </p:spTree>
    <p:extLst>
      <p:ext uri="{BB962C8B-B14F-4D97-AF65-F5344CB8AC3E}">
        <p14:creationId xmlns:p14="http://schemas.microsoft.com/office/powerpoint/2010/main" val="41181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Olivet Discourse</a:t>
            </a: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1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Beginnings of the Birth Pangs (24:1-14)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Coming of the Son of Man (24:15-31)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Parables of Watchfulness (24:32-51)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Ten Maidens (25:1-13)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Talents (25:14-30)</a:t>
            </a:r>
          </a:p>
        </p:txBody>
      </p:sp>
    </p:spTree>
    <p:extLst>
      <p:ext uri="{BB962C8B-B14F-4D97-AF65-F5344CB8AC3E}">
        <p14:creationId xmlns:p14="http://schemas.microsoft.com/office/powerpoint/2010/main" val="205624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Olivet Discourse</a:t>
            </a: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1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Beginnings of the Birth Pangs (24:1-14)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Coming of the Son of Man (24:15-31)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Parables of Watchfulness (24:32-51)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Ten Maidens (25:1-13)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Talents (25:14-30)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Judgment (25:31-46)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48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Beginnings of the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Birth Pangs</a:t>
            </a:r>
          </a:p>
        </p:txBody>
      </p:sp>
    </p:spTree>
    <p:extLst>
      <p:ext uri="{BB962C8B-B14F-4D97-AF65-F5344CB8AC3E}">
        <p14:creationId xmlns:p14="http://schemas.microsoft.com/office/powerpoint/2010/main" val="182333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Beginnings of the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Birth Pangs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and the disciples leave the Temple and Jerusalem and head to the Mount of Olives across the </a:t>
            </a:r>
            <a:r>
              <a:rPr lang="en-US" b="1" dirty="0" err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Kidron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Valley.  </a:t>
            </a:r>
          </a:p>
        </p:txBody>
      </p:sp>
    </p:spTree>
    <p:extLst>
      <p:ext uri="{BB962C8B-B14F-4D97-AF65-F5344CB8AC3E}">
        <p14:creationId xmlns:p14="http://schemas.microsoft.com/office/powerpoint/2010/main" val="391949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Beginnings of the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Birth Pangs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and the disciples leave the Temple and Jerusalem and head to the Mount of Olives across the </a:t>
            </a:r>
            <a:r>
              <a:rPr lang="en-US" b="1" dirty="0" err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Kidron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Valley.  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Here Jesus prophecies the destruction of the Temple.</a:t>
            </a:r>
          </a:p>
        </p:txBody>
      </p:sp>
    </p:spTree>
    <p:extLst>
      <p:ext uri="{BB962C8B-B14F-4D97-AF65-F5344CB8AC3E}">
        <p14:creationId xmlns:p14="http://schemas.microsoft.com/office/powerpoint/2010/main" val="299509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Beginnings of the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Birth Pangs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and the disciples leave the Temple and Jerusalem and head to the Mount of Olives across the </a:t>
            </a:r>
            <a:r>
              <a:rPr lang="en-US" b="1" dirty="0" err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Kidron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Valley.  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Here Jesus prophecies the destruction of the Temple.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then lists all of the turmoil that will come as “the end of the age” approaches.</a:t>
            </a:r>
          </a:p>
        </p:txBody>
      </p:sp>
    </p:spTree>
    <p:extLst>
      <p:ext uri="{BB962C8B-B14F-4D97-AF65-F5344CB8AC3E}">
        <p14:creationId xmlns:p14="http://schemas.microsoft.com/office/powerpoint/2010/main" val="105577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Ministry in Judea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Triumphal Entry (21:1-11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61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Beginnings of the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Birth Pangs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and the disciples leave the Temple and Jerusalem and head to the Mount of Olives across the </a:t>
            </a:r>
            <a:r>
              <a:rPr lang="en-US" b="1" dirty="0" err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Kidron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Valley.  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Here Jesus prophecies the destruction of the Temple.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then lists all of the turmoil that will come as “the end of the age” approaches.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These are just “the birth pangs”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31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Coming of the Son of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Man</a:t>
            </a:r>
          </a:p>
        </p:txBody>
      </p:sp>
    </p:spTree>
    <p:extLst>
      <p:ext uri="{BB962C8B-B14F-4D97-AF65-F5344CB8AC3E}">
        <p14:creationId xmlns:p14="http://schemas.microsoft.com/office/powerpoint/2010/main" val="313155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Coming of the Son of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Man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warns about the Great Tribulation</a:t>
            </a:r>
          </a:p>
        </p:txBody>
      </p:sp>
    </p:spTree>
    <p:extLst>
      <p:ext uri="{BB962C8B-B14F-4D97-AF65-F5344CB8AC3E}">
        <p14:creationId xmlns:p14="http://schemas.microsoft.com/office/powerpoint/2010/main" val="292975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Coming of the Son of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Man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warns about the Great Tribulation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“When you see the “Abomination of Desolation”… run!  Flee!  Get out of town!</a:t>
            </a:r>
          </a:p>
          <a:p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84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Coming of the Son of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Man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warns about the Great Tribulation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“When you see the “Abomination of Desolation”… run!  Flee!  Get out of town!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Immediately after, the Son of Man will come with His angels and gather the Elect from the four corners.</a:t>
            </a:r>
          </a:p>
          <a:p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00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Parables of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Watchfulness</a:t>
            </a:r>
          </a:p>
        </p:txBody>
      </p:sp>
    </p:spTree>
    <p:extLst>
      <p:ext uri="{BB962C8B-B14F-4D97-AF65-F5344CB8AC3E}">
        <p14:creationId xmlns:p14="http://schemas.microsoft.com/office/powerpoint/2010/main" val="228590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Parables of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Watchfulness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Be Prepared!</a:t>
            </a:r>
          </a:p>
        </p:txBody>
      </p:sp>
    </p:spTree>
    <p:extLst>
      <p:ext uri="{BB962C8B-B14F-4D97-AF65-F5344CB8AC3E}">
        <p14:creationId xmlns:p14="http://schemas.microsoft.com/office/powerpoint/2010/main" val="411594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Parables of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Watchfulness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Be Prepared!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lesson of the Fig Tree</a:t>
            </a:r>
          </a:p>
        </p:txBody>
      </p:sp>
    </p:spTree>
    <p:extLst>
      <p:ext uri="{BB962C8B-B14F-4D97-AF65-F5344CB8AC3E}">
        <p14:creationId xmlns:p14="http://schemas.microsoft.com/office/powerpoint/2010/main" val="139379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Parables of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Watchfulness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Be Prepared!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lesson of the Fig Tree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As the days of Noah were…</a:t>
            </a:r>
          </a:p>
        </p:txBody>
      </p:sp>
    </p:spTree>
    <p:extLst>
      <p:ext uri="{BB962C8B-B14F-4D97-AF65-F5344CB8AC3E}">
        <p14:creationId xmlns:p14="http://schemas.microsoft.com/office/powerpoint/2010/main" val="152874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Parables of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Watchfulness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Be Prepared!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lesson of the Fig Tree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As the days of Noah were…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Two men in the field, two women grinding at the mill; one taken &amp; one left.  Therefore: be prepared!</a:t>
            </a:r>
          </a:p>
          <a:p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5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Ministry in Judea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Triumphal Entry (21:1-11)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Cleansing of the Temple (21:12-17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68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Parables of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Watchfulness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Be Prepared!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lesson of the Fig Tree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As the days of Noah were…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Two men in the field, two women grinding at the mill; one taken &amp; one left.  Therefore: be prepared!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Master is coming on a day he is not expected to deal with His servants…</a:t>
            </a:r>
          </a:p>
          <a:p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59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Ten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Maidens</a:t>
            </a:r>
          </a:p>
        </p:txBody>
      </p:sp>
    </p:spTree>
    <p:extLst>
      <p:ext uri="{BB962C8B-B14F-4D97-AF65-F5344CB8AC3E}">
        <p14:creationId xmlns:p14="http://schemas.microsoft.com/office/powerpoint/2010/main" val="199571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Ten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Maidens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Another “Be prepared” parable</a:t>
            </a:r>
          </a:p>
        </p:txBody>
      </p:sp>
    </p:spTree>
    <p:extLst>
      <p:ext uri="{BB962C8B-B14F-4D97-AF65-F5344CB8AC3E}">
        <p14:creationId xmlns:p14="http://schemas.microsoft.com/office/powerpoint/2010/main" val="141601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Ten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Maidens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Another “Be prepared” parable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Another Wedding Feast parable</a:t>
            </a:r>
          </a:p>
        </p:txBody>
      </p:sp>
    </p:spTree>
    <p:extLst>
      <p:ext uri="{BB962C8B-B14F-4D97-AF65-F5344CB8AC3E}">
        <p14:creationId xmlns:p14="http://schemas.microsoft.com/office/powerpoint/2010/main" val="307855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Ten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Maidens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Another “Be prepared” parable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Another Wedding Feast parable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message is this: you must remain vigilant and keep yourself ready for the pending arrival of the Son of Man because no one knows the hour upon which He will return!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0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Talents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Many have been given talents and they will be called to account for them.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Some have buried their talents for fear of having them ruined.  This may be a challenge to the Jews of the day and their closed attitudes to the Gentiles.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ultimate message: use it, or lose it all!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80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Talents</a:t>
            </a:r>
          </a:p>
        </p:txBody>
      </p:sp>
    </p:spTree>
    <p:extLst>
      <p:ext uri="{BB962C8B-B14F-4D97-AF65-F5344CB8AC3E}">
        <p14:creationId xmlns:p14="http://schemas.microsoft.com/office/powerpoint/2010/main" val="175588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Talents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Many have been given talents and they will be called to account for them.</a:t>
            </a:r>
          </a:p>
        </p:txBody>
      </p:sp>
    </p:spTree>
    <p:extLst>
      <p:ext uri="{BB962C8B-B14F-4D97-AF65-F5344CB8AC3E}">
        <p14:creationId xmlns:p14="http://schemas.microsoft.com/office/powerpoint/2010/main" val="20201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Talents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Many have been given talents and they will be called to account for them.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Some have buried their talents for fear of having them ruined.  This may be a challenge to the Jews of the day and their closed attitudes to the Gentiles.</a:t>
            </a:r>
          </a:p>
        </p:txBody>
      </p:sp>
    </p:spTree>
    <p:extLst>
      <p:ext uri="{BB962C8B-B14F-4D97-AF65-F5344CB8AC3E}">
        <p14:creationId xmlns:p14="http://schemas.microsoft.com/office/powerpoint/2010/main" val="353165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itchFamily="18" charset="0"/>
              </a:rPr>
              <a:t>The Judgment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When the Son of Man finally does judge…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Take care of each other because, “</a:t>
            </a:r>
            <a:r>
              <a:rPr lang="en-US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Assuredly, I say to you, inasmuch as you did it to one of the least of these My brethren, you did it to Me</a:t>
            </a:r>
            <a:r>
              <a:rPr lang="en-US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“And </a:t>
            </a:r>
            <a:r>
              <a:rPr lang="en-US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will go away into everlasting punishment, but the righteous into eternal life</a:t>
            </a:r>
            <a:r>
              <a:rPr lang="en-US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77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Ministry in Judea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Triumphal Entry (21:1-11)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Cleansing of the Temple (21:12-17)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Lesson of the Fig Tree (21:18-22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67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End of the Olivet Discourse</a:t>
            </a:r>
          </a:p>
          <a:p>
            <a:pPr marL="0" indent="0">
              <a:buNone/>
            </a:pPr>
            <a:endParaRPr lang="en-US" sz="10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“Now </a:t>
            </a:r>
            <a:r>
              <a:rPr lang="en-US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came to pass, when Jesus had finished all these sayings, that He said to His disciples, </a:t>
            </a:r>
            <a:r>
              <a:rPr lang="en-US" b="1" baseline="30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“You know that after two days is the Passover, and the Son of Man will be delivered up to be crucified</a:t>
            </a:r>
            <a:r>
              <a:rPr lang="en-US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L="0" indent="0" algn="r">
              <a:buNone/>
            </a:pPr>
            <a:r>
              <a:rPr lang="en-US" sz="24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Matthew 26:1-2</a:t>
            </a:r>
            <a:endParaRPr lang="en-US" sz="24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1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Next Week:</a:t>
            </a:r>
          </a:p>
          <a:p>
            <a:pPr marL="0" indent="0">
              <a:buNone/>
            </a:pP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Passion of the Christ</a:t>
            </a:r>
          </a:p>
          <a:p>
            <a:pPr algn="ctr">
              <a:buNone/>
            </a:pPr>
            <a:r>
              <a:rPr lang="en-US" sz="48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According to St. Matthew</a:t>
            </a:r>
            <a:endParaRPr lang="en-US" sz="48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(Chapters 26-28)</a:t>
            </a:r>
          </a:p>
          <a:p>
            <a:pPr marL="0" indent="0">
              <a:buNone/>
            </a:pP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Ministry in Judea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Triumphal Entry (21:1-11)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Cleansing of the Temple (21:12-17)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Lesson of the Fig Tree (21:18-22)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and John the Baptist (21:23-32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07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Ministry in Judea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Triumphal Entry (21:1-11)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Cleansing of the Temple (21:12-17)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Lesson of the Fig Tree (21:18-22)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and John the Baptist (21:23-32)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Vineyard (21:33-46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37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Ministry in Judea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Triumphal Entry (21:1-11)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Cleansing of the Temple (21:12-17)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Lesson of the Fig Tree (21:18-22)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and John the Baptist (21:23-32)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Vineyard (21:33-46)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Wedding Feast (22:1-14)</a:t>
            </a:r>
          </a:p>
        </p:txBody>
      </p:sp>
    </p:spTree>
    <p:extLst>
      <p:ext uri="{BB962C8B-B14F-4D97-AF65-F5344CB8AC3E}">
        <p14:creationId xmlns:p14="http://schemas.microsoft.com/office/powerpoint/2010/main" val="102850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Week 1—July 16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: Introduction</a:t>
            </a:r>
          </a:p>
          <a:p>
            <a:pPr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Week 2—July 23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: The Infancy Narrative</a:t>
            </a:r>
          </a:p>
          <a:p>
            <a:pPr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Week 3—July 30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: The Beginning of Jesus’ Ministry and the Sermon on the Mount</a:t>
            </a:r>
          </a:p>
          <a:p>
            <a:pPr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August 6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—Feast of the Transfiguration</a:t>
            </a:r>
          </a:p>
          <a:p>
            <a:pPr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Week 4—August 13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Jesus’s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Miracles and the Missionary Discourse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Ministry in Judea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Question and Answer time with the Pharisees, Sadducees, and Jesus (22:15-46)</a:t>
            </a:r>
          </a:p>
          <a:p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05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Ministry in Judea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Question and Answer time with the Pharisees, Sadducees, and Jesus (22:15-46)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Prelude to the Olivet Discourse</a:t>
            </a:r>
          </a:p>
          <a:p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40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Ministry in Judea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Question and Answer time with the Pharisees, Sadducees, and Jesus (22:15-46)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Prelude to the Olivet Discourse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 warning to the crowds (23:1-12)</a:t>
            </a:r>
          </a:p>
          <a:p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13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Ministry in Judea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Question and Answer time with the Pharisees, Sadducees, and Jesus (22:15-46)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Prelude to the Olivet Discourse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 warning to the crowds (23:1-12)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“Woes” of the Opposition (23:13-31)</a:t>
            </a:r>
          </a:p>
          <a:p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7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Ministry in Judea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Question and Answer time with the Pharisees, Sadducees, and Jesus (22:15-46)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Prelude to the Olivet Discourse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 warning to the crowds (23:1-12)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“Woes” of the Opposition (23:13-31)</a:t>
            </a:r>
          </a:p>
          <a:p>
            <a:pPr lvl="1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 Final Warning (23:23-39)</a:t>
            </a:r>
          </a:p>
          <a:p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53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Marriage </a:t>
            </a:r>
            <a:r>
              <a:rPr lang="en-US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and Divorce, Celibacy and 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Children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07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Marriage </a:t>
            </a:r>
            <a:r>
              <a:rPr lang="en-US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and Divorce, Celibacy and 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Children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leaves Galilee and enters Judea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71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Marriage </a:t>
            </a:r>
            <a:r>
              <a:rPr lang="en-US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and Divorce, Celibacy and 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Children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leaves Galilee and enters Judea!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He is confronted this time by the Pharisees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3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Marriage </a:t>
            </a:r>
            <a:r>
              <a:rPr lang="en-US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and Divorce, Celibacy and 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Children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leaves Galilee and enters Judea!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He is confronted this time by the Pharisees.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They ask Jesus a hotly contested question of the day which was not clearly answered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96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Marriage </a:t>
            </a:r>
            <a:r>
              <a:rPr lang="en-US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and Divorce, Celibacy and 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Children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leaves Galilee and enters Judea!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He is confronted this time by the Pharisees.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They ask Jesus a hotly contested question of the day which was not clearly answered.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Pharisees ask, “Why did Moses command…” referring to Deuteronomy 24:1.  He never did.</a:t>
            </a:r>
          </a:p>
        </p:txBody>
      </p:sp>
    </p:spTree>
    <p:extLst>
      <p:ext uri="{BB962C8B-B14F-4D97-AF65-F5344CB8AC3E}">
        <p14:creationId xmlns:p14="http://schemas.microsoft.com/office/powerpoint/2010/main" val="369621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Week 5—August 20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: Jesus Rejected &amp; Parables of the Kingdom</a:t>
            </a:r>
          </a:p>
          <a:p>
            <a:pPr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Week 6—August 27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: Miracles, Controversies, and the Cross, &amp; Advice to the Church</a:t>
            </a:r>
          </a:p>
          <a:p>
            <a:pPr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Week 7—September 3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: The Olivet Discourse</a:t>
            </a:r>
          </a:p>
          <a:p>
            <a:pPr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Week 8—September 10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: Jesus’ Passion and Resurrection</a:t>
            </a:r>
          </a:p>
          <a:p>
            <a:pPr>
              <a:buNone/>
            </a:pP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Marriage and Divorce, Celibacy and Children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rephrases the question saying it is not a command but an allowance “because of the hardness of your heart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31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Marriage and Divorce, Celibacy and Children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rephrases the question saying it is not a command but an allowance “because of the hardness of your heart.”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reinforces the Divine purpose for marriage and eternal character of the covenant regarding divorce and re-marriage.</a:t>
            </a:r>
          </a:p>
        </p:txBody>
      </p:sp>
    </p:spTree>
    <p:extLst>
      <p:ext uri="{BB962C8B-B14F-4D97-AF65-F5344CB8AC3E}">
        <p14:creationId xmlns:p14="http://schemas.microsoft.com/office/powerpoint/2010/main" val="50545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Marriage </a:t>
            </a:r>
            <a:r>
              <a:rPr lang="en-US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and Divorce, Celibacy and 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Children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disciples balk at this teaching, saying “it is better not to marry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28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Marriage </a:t>
            </a:r>
            <a:r>
              <a:rPr lang="en-US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and Divorce, Celibacy and 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Children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disciples balk at this teaching, saying “it is better not to marry.”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This prompts Jesus’ teaching about eunuchs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78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Marriage </a:t>
            </a:r>
            <a:r>
              <a:rPr lang="en-US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and Divorce, Celibacy and 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Children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disciples balk at this teaching, saying “it is better not to marry.”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This prompts Jesus’ teaching about eunuchs.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Children represent those who will inherit the Kingdom of Heaven because they have no claim on it; they had no legal rights at all.</a:t>
            </a:r>
            <a:endParaRPr lang="en-US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32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Dangers of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Wealth</a:t>
            </a: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83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Dangers of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Wealth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questioner is never called “the rich young man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00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Dangers of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Wealth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questioner is never called “the rich young man”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1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answer: obey the commandments including Leviticus 19:18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1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Dangers of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Wealth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questioner is never called “the rich young man”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1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answer: obey the commandments including Leviticus 19:18.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2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answer: sell everything you have and follow me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43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Dangers of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Wealth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questioner is never called “the rich young man”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1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answer: obey the commandments including Leviticus 19:18.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2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answer: sell everything you have and follow me!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Lesson: take the first answer!</a:t>
            </a:r>
          </a:p>
        </p:txBody>
      </p:sp>
    </p:spTree>
    <p:extLst>
      <p:ext uri="{BB962C8B-B14F-4D97-AF65-F5344CB8AC3E}">
        <p14:creationId xmlns:p14="http://schemas.microsoft.com/office/powerpoint/2010/main" val="210041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 Bible Study in Two Parts</a:t>
            </a:r>
          </a:p>
        </p:txBody>
      </p:sp>
    </p:spTree>
    <p:extLst>
      <p:ext uri="{BB962C8B-B14F-4D97-AF65-F5344CB8AC3E}">
        <p14:creationId xmlns:p14="http://schemas.microsoft.com/office/powerpoint/2010/main" val="233741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Dangers of Wealth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camel passing through the eye of the needle is hyperbole.  </a:t>
            </a:r>
          </a:p>
        </p:txBody>
      </p:sp>
    </p:spTree>
    <p:extLst>
      <p:ext uri="{BB962C8B-B14F-4D97-AF65-F5344CB8AC3E}">
        <p14:creationId xmlns:p14="http://schemas.microsoft.com/office/powerpoint/2010/main" val="204165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Dangers of Wealth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camel passing through the eye of the needle is hyperbole.  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With God, all things are possible.  </a:t>
            </a:r>
          </a:p>
        </p:txBody>
      </p:sp>
    </p:spTree>
    <p:extLst>
      <p:ext uri="{BB962C8B-B14F-4D97-AF65-F5344CB8AC3E}">
        <p14:creationId xmlns:p14="http://schemas.microsoft.com/office/powerpoint/2010/main" val="30126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Dangers of Wealth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camel passing through the eye of the needle is hyperbole.  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With God, all things are possible.  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first shall be last and the last shall be first leads right into…</a:t>
            </a:r>
          </a:p>
        </p:txBody>
      </p:sp>
    </p:spTree>
    <p:extLst>
      <p:ext uri="{BB962C8B-B14F-4D97-AF65-F5344CB8AC3E}">
        <p14:creationId xmlns:p14="http://schemas.microsoft.com/office/powerpoint/2010/main" val="146868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Parable of the Good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Employer</a:t>
            </a: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09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Parable of the Good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Employer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1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hour is roughly 6am; the 3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hour is 9am; the 6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hour is noon; etc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42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Parable of the Good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Employer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1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hour is roughly 6am; the 3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hour is 9am; the 6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hour is noon; etc…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After the initial arrangement, the landowner did not settle on a specific amount with the laborers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70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Parable of the Good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Employer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1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hour is roughly 6am; the 3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hour is 9am; the 6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hour is noon; etc…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After the initial arrangement, the landowner did not settle on a specific amount with the laborers.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“…is </a:t>
            </a:r>
            <a:r>
              <a:rPr lang="en-US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eye evil because I am good</a:t>
            </a:r>
            <a:r>
              <a:rPr lang="en-US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  <a:r>
              <a:rPr lang="en-US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b="1" baseline="30000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39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Parable of the Good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Employer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1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hour is roughly 6am; the 3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hour is 9am; the 6</a:t>
            </a:r>
            <a:r>
              <a:rPr lang="en-US" b="1" baseline="300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hour is noon; etc…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After the initial arrangement, the landowner did not settle on a specific amount with the laborers.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“…is </a:t>
            </a:r>
            <a:r>
              <a:rPr lang="en-US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eye evil because I am good</a:t>
            </a:r>
            <a:r>
              <a:rPr lang="en-US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  <a:r>
              <a:rPr lang="en-US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b="1" baseline="30000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last will be first, and the first last. 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68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Cup of Suffering</a:t>
            </a:r>
          </a:p>
          <a:p>
            <a:pPr marL="0" indent="0">
              <a:buNone/>
            </a:pP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59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Cup of Suffering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third passion prediction begins, “We are going up to Jerusalem (now)…” and becomes very specific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11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 Bible Study in Two Parts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Ministry in Judea (19-23) </a:t>
            </a:r>
          </a:p>
        </p:txBody>
      </p:sp>
    </p:spTree>
    <p:extLst>
      <p:ext uri="{BB962C8B-B14F-4D97-AF65-F5344CB8AC3E}">
        <p14:creationId xmlns:p14="http://schemas.microsoft.com/office/powerpoint/2010/main" val="155873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Cup of Suffering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third passion prediction begins, “We are going up to Jerusalem (now)…” and becomes very specific.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“The mother of Zebedee’s sons” refers to James and John.  Jesus responds directly to the disciples, not their mother.</a:t>
            </a:r>
          </a:p>
          <a:p>
            <a:pPr marL="0" indent="0">
              <a:buNone/>
            </a:pP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7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Cup of Suffering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“cup” as a symbol of wrath, suffering, or judgment can be seen in Jeremiah 25:15; 49:12; 51:7; Lamentations 4:21; Ezekiel 23:32-33; and Isaiah 51:17.</a:t>
            </a:r>
          </a:p>
          <a:p>
            <a:pPr marL="0" indent="0">
              <a:buNone/>
            </a:pP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42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Cup of Suffering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“cup” as a symbol of wrath, suffering, or judgment can be seen in Jeremiah 25:15; 49:12; 51:7; Lamentations 4:21; Ezekiel 23:32-33; and Isaiah 51:17.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redefines greatness in the Kingdom of God (and </a:t>
            </a:r>
            <a:r>
              <a:rPr lang="en-US" b="1" dirty="0" err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Matthean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Community) as the servant and the slave.</a:t>
            </a:r>
          </a:p>
          <a:p>
            <a:pPr marL="0" indent="0">
              <a:buNone/>
            </a:pP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7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Son of David Heals Two Blind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Men</a:t>
            </a: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78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Son of David Heals Two Blind Men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Jesus, His disciples, and the great multitudes now enter Jericho (15 miles northeast of Jerusalem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42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Son of David Heals Two Blind Men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Jesus, His disciples, and the great multitudes now enter Jericho (15 miles northeast of Jerusalem).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In Mark’s Gospel, one of the blind beggars is named </a:t>
            </a:r>
            <a:r>
              <a:rPr lang="en-US" b="1" dirty="0" err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Bartimaeus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  (10:46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20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Son of David Heals Two Blind Men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Jesus, His disciples, and the great multitudes now enter Jericho (15 miles northeast of Jerusalem).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In Mark’s Gospel, one of the blind beggars is named </a:t>
            </a:r>
            <a:r>
              <a:rPr lang="en-US" b="1" dirty="0" err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Bartimaeus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  (10:46)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Mere miles from Jerusalem, people are crying out, “Have mercy on us, O Lord, Son of David!”</a:t>
            </a:r>
          </a:p>
        </p:txBody>
      </p:sp>
    </p:spTree>
    <p:extLst>
      <p:ext uri="{BB962C8B-B14F-4D97-AF65-F5344CB8AC3E}">
        <p14:creationId xmlns:p14="http://schemas.microsoft.com/office/powerpoint/2010/main" val="350516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Triumphal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Entry</a:t>
            </a: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85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Triumphal Entry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Upon arrival at </a:t>
            </a:r>
            <a:r>
              <a:rPr lang="en-US" b="1" dirty="0" err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Bethphage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, begins to fulfill Zechariah 9:9 and 14:4.  </a:t>
            </a:r>
          </a:p>
        </p:txBody>
      </p:sp>
    </p:spTree>
    <p:extLst>
      <p:ext uri="{BB962C8B-B14F-4D97-AF65-F5344CB8AC3E}">
        <p14:creationId xmlns:p14="http://schemas.microsoft.com/office/powerpoint/2010/main" val="172777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Triumphal Entry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Upon arrival at </a:t>
            </a:r>
            <a:r>
              <a:rPr lang="en-US" b="1" dirty="0" err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Bethphage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, begins to fulfill Zechariah 9:9 and 14:4.  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“A great multitude give him a king’s welcome into the city, and crying out “</a:t>
            </a:r>
            <a:r>
              <a:rPr lang="en-US" b="1" i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Save us, please, 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to the Son of David,” and using the words of Psalm 118:26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26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 Bible Study in Two Parts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Ministry in Judea (19-23)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Olivet Discourse (24-25)</a:t>
            </a:r>
          </a:p>
        </p:txBody>
      </p:sp>
    </p:spTree>
    <p:extLst>
      <p:ext uri="{BB962C8B-B14F-4D97-AF65-F5344CB8AC3E}">
        <p14:creationId xmlns:p14="http://schemas.microsoft.com/office/powerpoint/2010/main" val="292671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Triumphal Entry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Upon arrival at </a:t>
            </a:r>
            <a:r>
              <a:rPr lang="en-US" b="1" dirty="0" err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Bethphage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, begins to fulfill Zechariah 9:9 and 14:4.  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“A great multitude give him a king’s welcome into the city, and crying out “</a:t>
            </a:r>
            <a:r>
              <a:rPr lang="en-US" b="1" i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Save us, please, 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to the Son of David,” and using the words of Psalm 118:26.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When He had entered, the whole city was “shaken”!</a:t>
            </a:r>
          </a:p>
        </p:txBody>
      </p:sp>
    </p:spTree>
    <p:extLst>
      <p:ext uri="{BB962C8B-B14F-4D97-AF65-F5344CB8AC3E}">
        <p14:creationId xmlns:p14="http://schemas.microsoft.com/office/powerpoint/2010/main" val="384028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Fr. Scott\Downloads\bethphage mount of oliv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95612"/>
            <a:ext cx="9144000" cy="69536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8975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Cleansing of the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Temple</a:t>
            </a: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09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Cleansing of the Temple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cleans house citing both Isaiah 56:7 and Jeremiah 7:11.  </a:t>
            </a:r>
          </a:p>
        </p:txBody>
      </p:sp>
    </p:spTree>
    <p:extLst>
      <p:ext uri="{BB962C8B-B14F-4D97-AF65-F5344CB8AC3E}">
        <p14:creationId xmlns:p14="http://schemas.microsoft.com/office/powerpoint/2010/main" val="16945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Cleansing of the Temple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cleans house citing both Isaiah 56:7 and Jeremiah 7:11.  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then heals the blind and the lame </a:t>
            </a:r>
            <a:r>
              <a:rPr lang="en-US" b="1" i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who should not have been in the Temple area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according to 2 Samuel 5:8.  </a:t>
            </a:r>
          </a:p>
        </p:txBody>
      </p:sp>
    </p:spTree>
    <p:extLst>
      <p:ext uri="{BB962C8B-B14F-4D97-AF65-F5344CB8AC3E}">
        <p14:creationId xmlns:p14="http://schemas.microsoft.com/office/powerpoint/2010/main" val="42537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Cleansing of the Temple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cleans house citing both Isaiah 56:7 and Jeremiah 7:11.  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then heals the blind and the lame </a:t>
            </a:r>
            <a:r>
              <a:rPr lang="en-US" b="1" i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who should not have been in the Temple area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according to 2 Samuel 5:8.  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Children were singing the praises of Jesus, which He took as fulfillment of Psalm 8:2.</a:t>
            </a:r>
          </a:p>
        </p:txBody>
      </p:sp>
    </p:spTree>
    <p:extLst>
      <p:ext uri="{BB962C8B-B14F-4D97-AF65-F5344CB8AC3E}">
        <p14:creationId xmlns:p14="http://schemas.microsoft.com/office/powerpoint/2010/main" val="391670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Lesson of the Fig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Tree</a:t>
            </a: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98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Lesson of the Fig Tree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next morning, on the way back from Bethany, Jesus and His disciples encounter a fig tree with no figs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79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Lesson of the Fig Tree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next morning, on the way back from Bethany, Jesus and His disciples encounter a fig tree with no figs.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smites the tree and uses it as a lesson in having faith.</a:t>
            </a:r>
          </a:p>
        </p:txBody>
      </p:sp>
    </p:spTree>
    <p:extLst>
      <p:ext uri="{BB962C8B-B14F-4D97-AF65-F5344CB8AC3E}">
        <p14:creationId xmlns:p14="http://schemas.microsoft.com/office/powerpoint/2010/main" val="322717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and John the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Baptist</a:t>
            </a: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51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9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Ministry in Judea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Key Verse: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b="1" baseline="30000" dirty="0"/>
              <a:t> </a:t>
            </a:r>
            <a:r>
              <a:rPr lang="en-US" sz="36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when the multitudes </a:t>
            </a:r>
            <a:r>
              <a:rPr lang="en-US" sz="36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heard this</a:t>
            </a:r>
            <a:r>
              <a:rPr lang="en-US" sz="3600" b="1" i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they were astonished at His </a:t>
            </a:r>
            <a:r>
              <a:rPr lang="en-US" sz="3600" b="1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  <a:endParaRPr lang="en-US" sz="36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Matthew 22:33</a:t>
            </a:r>
            <a:endParaRPr lang="en-US" sz="24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and John the Baptist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Chief Priests and Elders confront Jesus and ask where He gets His authority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06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and John the Baptist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Chief Priests and Elders confront Jesus and ask where He gets His authority.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turns it around on them by posing another question back to them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54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and John the Baptist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Chief Priests and Elders confront Jesus and ask where He gets His authority.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turns it around on them by posing another question back to them.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They are in a devil and deep blue sea conundrum and refuse to answer.  </a:t>
            </a:r>
          </a:p>
        </p:txBody>
      </p:sp>
    </p:spTree>
    <p:extLst>
      <p:ext uri="{BB962C8B-B14F-4D97-AF65-F5344CB8AC3E}">
        <p14:creationId xmlns:p14="http://schemas.microsoft.com/office/powerpoint/2010/main" val="292609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and John the Baptist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Chief Priests and Elders confront Jesus and ask where He gets His authority.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turns it around on them by posing another question back to them.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They are in a devil and deep blue sea conundrum and refuse to answer.  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Likewise, Jesus refuses to answer.  </a:t>
            </a:r>
          </a:p>
        </p:txBody>
      </p:sp>
    </p:spTree>
    <p:extLst>
      <p:ext uri="{BB962C8B-B14F-4D97-AF65-F5344CB8AC3E}">
        <p14:creationId xmlns:p14="http://schemas.microsoft.com/office/powerpoint/2010/main" val="88463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and John the Baptist</a:t>
            </a:r>
          </a:p>
          <a:p>
            <a:pPr marL="0" indent="0"/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then tells the Parable of the Two Sons </a:t>
            </a:r>
          </a:p>
        </p:txBody>
      </p:sp>
    </p:spTree>
    <p:extLst>
      <p:ext uri="{BB962C8B-B14F-4D97-AF65-F5344CB8AC3E}">
        <p14:creationId xmlns:p14="http://schemas.microsoft.com/office/powerpoint/2010/main" val="310696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and John the Baptist</a:t>
            </a:r>
          </a:p>
          <a:p>
            <a:pPr marL="0" indent="0"/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then tells the Parable of the Two Sons </a:t>
            </a:r>
          </a:p>
          <a:p>
            <a:pPr marL="0" indent="0"/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“Assuredly, I say to you tax collectors and harlots enter the kingdom of God before you…”</a:t>
            </a:r>
          </a:p>
        </p:txBody>
      </p:sp>
    </p:spTree>
    <p:extLst>
      <p:ext uri="{BB962C8B-B14F-4D97-AF65-F5344CB8AC3E}">
        <p14:creationId xmlns:p14="http://schemas.microsoft.com/office/powerpoint/2010/main" val="413026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Vineyard</a:t>
            </a: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22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Vineyard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Sometimes called The Parable of the Wicked Vine-Dressers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13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Vineyard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Sometimes called The Parable of the Wicked Vine-Dressers.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Obviously a warning to Israel and a passion prediction of sorts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85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Vineyard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Sometimes called The Parable of the Wicked Vine-Dressers.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Obviously a warning to Israel and a passion prediction of sorts.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 fulfillment of Psalm 118:22,23.</a:t>
            </a:r>
          </a:p>
          <a:p>
            <a:pPr marL="0" indent="0"/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Ministry in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Judea</a:t>
            </a: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Vineyard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Sometimes called The Parable of the Wicked Vine-Dressers.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Obviously a warning to Israel and a passion prediction of sorts.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 fulfillment of Psalm 118:22,23.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Foreshadowing the expansion of the mission from “the Lost Sheep of Israel” to another “nation bearing the fruits of it.”</a:t>
            </a:r>
          </a:p>
          <a:p>
            <a:pPr marL="0" indent="0"/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84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Parable of the Vineyard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At this point the Chief Priests and the Pharisees are trying to capture and kill Jesus but cannot do so because “they feared the multitudes, because they took Him for a prophet.”</a:t>
            </a:r>
          </a:p>
        </p:txBody>
      </p:sp>
    </p:spTree>
    <p:extLst>
      <p:ext uri="{BB962C8B-B14F-4D97-AF65-F5344CB8AC3E}">
        <p14:creationId xmlns:p14="http://schemas.microsoft.com/office/powerpoint/2010/main" val="357367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Wedding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Feast</a:t>
            </a: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7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Wedding Feast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All of Salvation history in one parable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45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Wedding Feast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All of Salvation history in one parable!</a:t>
            </a:r>
          </a:p>
          <a:p>
            <a:pPr marL="400050" lvl="1" indent="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people who “should have been invited” rejected the </a:t>
            </a:r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invitation</a:t>
            </a:r>
            <a:endParaRPr lang="en-US" sz="32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18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Wedding Feast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All of Salvation history in one parable!</a:t>
            </a:r>
          </a:p>
          <a:p>
            <a:pPr marL="400050" lvl="1" indent="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people who “should have been invited” rejected the invitation</a:t>
            </a:r>
          </a:p>
          <a:p>
            <a:pPr marL="400050" lvl="1" indent="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king sent out armies to punish </a:t>
            </a:r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them</a:t>
            </a:r>
            <a:endParaRPr lang="en-US" sz="32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33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Wedding Feast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All of Salvation history in one parable!</a:t>
            </a:r>
          </a:p>
          <a:p>
            <a:pPr marL="400050" lvl="1" indent="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people who “should have been invited” rejected the invitation</a:t>
            </a:r>
          </a:p>
          <a:p>
            <a:pPr marL="400050" lvl="1" indent="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king sent out armies to punish them</a:t>
            </a:r>
          </a:p>
          <a:p>
            <a:pPr marL="400050" lvl="1" indent="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Others got invited instead</a:t>
            </a:r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32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53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Parable of the Wedding Feast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All of Salvation history in one parable!</a:t>
            </a:r>
          </a:p>
          <a:p>
            <a:pPr marL="400050" lvl="1" indent="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people who “should have been invited” rejected the invitation</a:t>
            </a:r>
          </a:p>
          <a:p>
            <a:pPr marL="400050" lvl="1" indent="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king sent out armies to punish them</a:t>
            </a:r>
          </a:p>
          <a:p>
            <a:pPr marL="400050" lvl="1" indent="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Others got invited instead!</a:t>
            </a:r>
          </a:p>
          <a:p>
            <a:pPr marL="400050" lvl="1" indent="0"/>
            <a:r>
              <a:rPr lang="en-US" sz="32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Just getting invited does not guarantee you get to stay…</a:t>
            </a:r>
          </a:p>
        </p:txBody>
      </p:sp>
    </p:spTree>
    <p:extLst>
      <p:ext uri="{BB962C8B-B14F-4D97-AF65-F5344CB8AC3E}">
        <p14:creationId xmlns:p14="http://schemas.microsoft.com/office/powerpoint/2010/main" val="144293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Question and Answer Time with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</a:t>
            </a: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28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Question and Answer Time with Jesus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Pharisees and Sadducees now direct three verbal attacks/traps at Jesus in public hoping to ensnare Him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25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Jesus’ Ministry in Judea</a:t>
            </a:r>
          </a:p>
          <a:p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Marriage and Divorce, Celibacy and Children (19:1-15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31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Question and Answer Time with Jesus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Pharisees and Sadducees now direct three verbal attacks/traps at Jesus in public hoping to ensnare Him.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He responds to each in turn before silencing them all with a question of His own.</a:t>
            </a:r>
          </a:p>
        </p:txBody>
      </p:sp>
    </p:spTree>
    <p:extLst>
      <p:ext uri="{BB962C8B-B14F-4D97-AF65-F5344CB8AC3E}">
        <p14:creationId xmlns:p14="http://schemas.microsoft.com/office/powerpoint/2010/main" val="358784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Question #1: The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Pharisees</a:t>
            </a: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23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Question #1: The Pharisees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Along with the </a:t>
            </a:r>
            <a:r>
              <a:rPr lang="en-US" b="1" dirty="0" err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Herodians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, they ask Jesus, “Is it lawful to pay taxes to Caesar, or not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?”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82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Question #1: The Pharisees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Along with the </a:t>
            </a:r>
            <a:r>
              <a:rPr lang="en-US" b="1" dirty="0" err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Herodians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, they ask Jesus, “Is it lawful to pay taxes to Caesar, or not?”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“Whose image is this coin?” evokes Genesis 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1:26-27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42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Question #1: The Pharisees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Along with the </a:t>
            </a:r>
            <a:r>
              <a:rPr lang="en-US" b="1" dirty="0" err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Herodians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, they ask Jesus, “Is it lawful to pay taxes to Caesar, or not?”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“Whose image is this coin?” evokes Genesis 1:26-27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“Give to Caesar the things that are Caesar’s and to God the things that are God’s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15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Question #1: The Pharisees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Along with the </a:t>
            </a:r>
            <a:r>
              <a:rPr lang="en-US" b="1" dirty="0" err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Herodians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, they ask Jesus, “Is it lawful to pay taxes to Caesar, or not?”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“Whose image is this coin?” evokes Genesis 1:26-27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“Give to Caesar the things that are Caesar’s and to God the things that are God’s.”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They “marveled” and went away.</a:t>
            </a:r>
          </a:p>
        </p:txBody>
      </p:sp>
    </p:spTree>
    <p:extLst>
      <p:ext uri="{BB962C8B-B14F-4D97-AF65-F5344CB8AC3E}">
        <p14:creationId xmlns:p14="http://schemas.microsoft.com/office/powerpoint/2010/main" val="135548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Question #2: The </a:t>
            </a: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Sadducees</a:t>
            </a:r>
            <a:endParaRPr lang="en-US" sz="36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21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Question #2: The Sadducees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They did not believe in the resurrection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24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Question #2: The Sadducees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They did not believe in the resurrection.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They attempted to use Deuteronomy 25:5-10 to validate this belief.  </a:t>
            </a:r>
          </a:p>
        </p:txBody>
      </p:sp>
    </p:spTree>
    <p:extLst>
      <p:ext uri="{BB962C8B-B14F-4D97-AF65-F5344CB8AC3E}">
        <p14:creationId xmlns:p14="http://schemas.microsoft.com/office/powerpoint/2010/main" val="162022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 Fill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993300"/>
                </a:solidFill>
                <a:latin typeface="Monotype Corsiva" pitchFamily="66" charset="0"/>
              </a:rPr>
              <a:t>	</a:t>
            </a:r>
            <a:r>
              <a:rPr lang="en-US" sz="6700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Follow Me: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 Gospel According to St. Matthew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Question #2: The Sadducees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They did not believe in the resurrection.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They attempted to use Deuteronomy 25:5-10 to validate this belief.  </a:t>
            </a:r>
          </a:p>
          <a:p>
            <a:pPr marL="0" indent="0"/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Jesus confounds them with a “daring read” of Exodus 3:6, 15, “I am the God of Abraham, the God of Isaac, and the God of Jacob? God is not the God of the dead, but of the living</a:t>
            </a:r>
            <a:r>
              <a:rPr lang="en-US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  <a:endParaRPr lang="en-US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78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3415</TotalTime>
  <Words>4717</Words>
  <Application>Microsoft Office PowerPoint</Application>
  <PresentationFormat>On-screen Show (4:3)</PresentationFormat>
  <Paragraphs>662</Paragraphs>
  <Slides>161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161</vt:i4>
      </vt:variant>
    </vt:vector>
  </HeadingPairs>
  <TitlesOfParts>
    <vt:vector size="167" baseType="lpstr">
      <vt:lpstr>Arial</vt:lpstr>
      <vt:lpstr>Calibri</vt:lpstr>
      <vt:lpstr>Imprint MT Shadow</vt:lpstr>
      <vt:lpstr>Monotype Corsiva</vt:lpstr>
      <vt:lpstr>Times New Roman</vt:lpstr>
      <vt:lpstr>Office Theme</vt:lpstr>
      <vt:lpstr>PowerPoint Presentation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  <vt:lpstr> Follow Me: The Gospel According to St. Matthew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Fr. Scott</dc:creator>
  <cp:lastModifiedBy>Scott Looker</cp:lastModifiedBy>
  <cp:revision>106</cp:revision>
  <dcterms:created xsi:type="dcterms:W3CDTF">2014-07-16T16:27:40Z</dcterms:created>
  <dcterms:modified xsi:type="dcterms:W3CDTF">2014-09-03T22:03:53Z</dcterms:modified>
</cp:coreProperties>
</file>