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9" r:id="rId4"/>
    <p:sldId id="258" r:id="rId5"/>
    <p:sldId id="280" r:id="rId6"/>
    <p:sldId id="281" r:id="rId7"/>
    <p:sldId id="259" r:id="rId8"/>
    <p:sldId id="260" r:id="rId9"/>
    <p:sldId id="303" r:id="rId10"/>
    <p:sldId id="304" r:id="rId11"/>
    <p:sldId id="305" r:id="rId12"/>
    <p:sldId id="261" r:id="rId13"/>
    <p:sldId id="306" r:id="rId14"/>
    <p:sldId id="262" r:id="rId15"/>
    <p:sldId id="302" r:id="rId16"/>
    <p:sldId id="263" r:id="rId17"/>
    <p:sldId id="282" r:id="rId18"/>
    <p:sldId id="283" r:id="rId19"/>
    <p:sldId id="284" r:id="rId20"/>
    <p:sldId id="285" r:id="rId21"/>
    <p:sldId id="286" r:id="rId22"/>
    <p:sldId id="287" r:id="rId23"/>
    <p:sldId id="288" r:id="rId24"/>
    <p:sldId id="289" r:id="rId25"/>
    <p:sldId id="290" r:id="rId26"/>
    <p:sldId id="291" r:id="rId27"/>
    <p:sldId id="292" r:id="rId28"/>
    <p:sldId id="265" r:id="rId29"/>
    <p:sldId id="293" r:id="rId30"/>
    <p:sldId id="294" r:id="rId31"/>
    <p:sldId id="266" r:id="rId32"/>
    <p:sldId id="295" r:id="rId33"/>
    <p:sldId id="296" r:id="rId34"/>
    <p:sldId id="297" r:id="rId35"/>
    <p:sldId id="298" r:id="rId36"/>
    <p:sldId id="299" r:id="rId37"/>
    <p:sldId id="267" r:id="rId38"/>
    <p:sldId id="300" r:id="rId39"/>
    <p:sldId id="301" r:id="rId40"/>
    <p:sldId id="268" r:id="rId41"/>
    <p:sldId id="269" r:id="rId42"/>
    <p:sldId id="270" r:id="rId43"/>
    <p:sldId id="271" r:id="rId44"/>
    <p:sldId id="272" r:id="rId45"/>
    <p:sldId id="273" r:id="rId46"/>
    <p:sldId id="274" r:id="rId47"/>
    <p:sldId id="275" r:id="rId48"/>
    <p:sldId id="276" r:id="rId49"/>
    <p:sldId id="277" r:id="rId50"/>
    <p:sldId id="308"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a:srgbClr val="0000FF"/>
    <a:srgbClr val="CC6600"/>
    <a:srgbClr val="FFFF66"/>
    <a:srgbClr val="FFFF99"/>
    <a:srgbClr val="FFCC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p:scale>
          <a:sx n="80" d="100"/>
          <a:sy n="80" d="100"/>
        </p:scale>
        <p:origin x="-1470" y="-1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25FE03-0B1C-4C0C-93DB-C29FAE8E9FDF}" type="datetimeFigureOut">
              <a:rPr lang="en-US" smtClean="0"/>
              <a:pPr/>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F0CD1-72C3-4CCC-BED9-F0805B3580B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25FE03-0B1C-4C0C-93DB-C29FAE8E9FDF}" type="datetimeFigureOut">
              <a:rPr lang="en-US" smtClean="0"/>
              <a:pPr/>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F0CD1-72C3-4CCC-BED9-F0805B3580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25FE03-0B1C-4C0C-93DB-C29FAE8E9FDF}" type="datetimeFigureOut">
              <a:rPr lang="en-US" smtClean="0"/>
              <a:pPr/>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F0CD1-72C3-4CCC-BED9-F0805B3580B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25FE03-0B1C-4C0C-93DB-C29FAE8E9FDF}" type="datetimeFigureOut">
              <a:rPr lang="en-US" smtClean="0"/>
              <a:pPr/>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F0CD1-72C3-4CCC-BED9-F0805B3580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25FE03-0B1C-4C0C-93DB-C29FAE8E9FDF}" type="datetimeFigureOut">
              <a:rPr lang="en-US" smtClean="0"/>
              <a:pPr/>
              <a:t>7/16/2014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4F0CD1-72C3-4CCC-BED9-F0805B3580B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25FE03-0B1C-4C0C-93DB-C29FAE8E9FDF}" type="datetimeFigureOut">
              <a:rPr lang="en-US" smtClean="0"/>
              <a:pPr/>
              <a:t>7/16/2014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4F0CD1-72C3-4CCC-BED9-F0805B3580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25FE03-0B1C-4C0C-93DB-C29FAE8E9FDF}" type="datetimeFigureOut">
              <a:rPr lang="en-US" smtClean="0"/>
              <a:pPr/>
              <a:t>7/16/2014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4F0CD1-72C3-4CCC-BED9-F0805B3580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25FE03-0B1C-4C0C-93DB-C29FAE8E9FDF}" type="datetimeFigureOut">
              <a:rPr lang="en-US" smtClean="0"/>
              <a:pPr/>
              <a:t>7/16/2014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4F0CD1-72C3-4CCC-BED9-F0805B3580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25FE03-0B1C-4C0C-93DB-C29FAE8E9FDF}" type="datetimeFigureOut">
              <a:rPr lang="en-US" smtClean="0"/>
              <a:pPr/>
              <a:t>7/16/2014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4F0CD1-72C3-4CCC-BED9-F0805B3580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25FE03-0B1C-4C0C-93DB-C29FAE8E9FDF}" type="datetimeFigureOut">
              <a:rPr lang="en-US" smtClean="0"/>
              <a:pPr/>
              <a:t>7/16/2014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4F0CD1-72C3-4CCC-BED9-F0805B3580B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25FE03-0B1C-4C0C-93DB-C29FAE8E9FDF}" type="datetimeFigureOut">
              <a:rPr lang="en-US" smtClean="0"/>
              <a:pPr/>
              <a:t>7/16/2014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4F0CD1-72C3-4CCC-BED9-F0805B3580B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66">
            <a:alpha val="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25FE03-0B1C-4C0C-93DB-C29FAE8E9FDF}" type="datetimeFigureOut">
              <a:rPr lang="en-US" smtClean="0"/>
              <a:pPr/>
              <a:t>7/16/2014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4F0CD1-72C3-4CCC-BED9-F0805B3580B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hyperlink" Target="http://mycomjax.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t. Matthew Icon.jpg"/>
          <p:cNvPicPr>
            <a:picLocks noChangeAspect="1"/>
          </p:cNvPicPr>
          <p:nvPr/>
        </p:nvPicPr>
        <p:blipFill>
          <a:blip r:embed="rId2" cstate="print"/>
          <a:stretch>
            <a:fillRect/>
          </a:stretch>
        </p:blipFill>
        <p:spPr>
          <a:xfrm>
            <a:off x="0" y="0"/>
            <a:ext cx="4572000" cy="6892672"/>
          </a:xfrm>
          <a:prstGeom prst="rect">
            <a:avLst/>
          </a:prstGeom>
        </p:spPr>
      </p:pic>
      <p:pic>
        <p:nvPicPr>
          <p:cNvPr id="7" name="Picture 6" descr="Icon Filler 2.jpg"/>
          <p:cNvPicPr>
            <a:picLocks noChangeAspect="1"/>
          </p:cNvPicPr>
          <p:nvPr/>
        </p:nvPicPr>
        <p:blipFill>
          <a:blip r:embed="rId3" cstate="print"/>
          <a:stretch>
            <a:fillRect/>
          </a:stretch>
        </p:blipFill>
        <p:spPr>
          <a:xfrm>
            <a:off x="4572000" y="0"/>
            <a:ext cx="4572000" cy="6858000"/>
          </a:xfrm>
          <a:prstGeom prst="rect">
            <a:avLst/>
          </a:prstGeom>
        </p:spPr>
      </p:pic>
      <p:sp>
        <p:nvSpPr>
          <p:cNvPr id="8" name="TextBox 7"/>
          <p:cNvSpPr txBox="1"/>
          <p:nvPr/>
        </p:nvSpPr>
        <p:spPr>
          <a:xfrm>
            <a:off x="4495800" y="0"/>
            <a:ext cx="4648200" cy="6863417"/>
          </a:xfrm>
          <a:prstGeom prst="rect">
            <a:avLst/>
          </a:prstGeom>
          <a:noFill/>
        </p:spPr>
        <p:txBody>
          <a:bodyPr wrap="square" rtlCol="0">
            <a:spAutoFit/>
          </a:bodyPr>
          <a:lstStyle/>
          <a:p>
            <a:pPr algn="ctr"/>
            <a:endParaRPr lang="en-US" sz="2800" b="1" dirty="0" smtClean="0">
              <a:solidFill>
                <a:srgbClr val="993300"/>
              </a:solidFill>
              <a:effectLst>
                <a:outerShdw blurRad="38100" dist="38100" dir="2700000" algn="tl">
                  <a:srgbClr val="000000">
                    <a:alpha val="43137"/>
                  </a:srgbClr>
                </a:outerShdw>
              </a:effectLst>
              <a:latin typeface="Imprint MT Shadow" pitchFamily="82" charset="0"/>
            </a:endParaRPr>
          </a:p>
          <a:p>
            <a:pPr algn="ctr"/>
            <a:r>
              <a:rPr lang="en-US" sz="2800" b="1" dirty="0" smtClean="0">
                <a:solidFill>
                  <a:srgbClr val="993300"/>
                </a:solidFill>
                <a:effectLst>
                  <a:outerShdw blurRad="38100" dist="38100" dir="2700000" algn="tl">
                    <a:srgbClr val="000000">
                      <a:alpha val="43137"/>
                    </a:srgbClr>
                  </a:outerShdw>
                </a:effectLst>
                <a:latin typeface="Monotype Corsiva" pitchFamily="66" charset="0"/>
              </a:rPr>
              <a:t>Church of the Messiah </a:t>
            </a:r>
          </a:p>
          <a:p>
            <a:pPr algn="ctr"/>
            <a:r>
              <a:rPr lang="en-US" sz="2400" b="1" dirty="0" smtClean="0">
                <a:solidFill>
                  <a:srgbClr val="993300"/>
                </a:solidFill>
                <a:effectLst>
                  <a:outerShdw blurRad="38100" dist="38100" dir="2700000" algn="tl">
                    <a:srgbClr val="000000">
                      <a:alpha val="43137"/>
                    </a:srgbClr>
                  </a:outerShdw>
                </a:effectLst>
                <a:latin typeface="Monotype Corsiva" pitchFamily="66" charset="0"/>
              </a:rPr>
              <a:t>invites you to </a:t>
            </a:r>
          </a:p>
          <a:p>
            <a:pPr algn="ctr"/>
            <a:endParaRPr lang="en-US" sz="4000" b="1" dirty="0" smtClean="0">
              <a:solidFill>
                <a:srgbClr val="993300"/>
              </a:solidFill>
              <a:effectLst>
                <a:outerShdw blurRad="38100" dist="38100" dir="2700000" algn="tl">
                  <a:srgbClr val="000000">
                    <a:alpha val="43137"/>
                  </a:srgbClr>
                </a:outerShdw>
              </a:effectLst>
              <a:latin typeface="Imprint MT Shadow" pitchFamily="82" charset="0"/>
            </a:endParaRPr>
          </a:p>
          <a:p>
            <a:pPr algn="ctr"/>
            <a:r>
              <a:rPr lang="en-US" sz="5400" b="1" dirty="0" smtClean="0">
                <a:solidFill>
                  <a:srgbClr val="993300"/>
                </a:solidFill>
                <a:effectLst>
                  <a:outerShdw blurRad="38100" dist="38100" dir="2700000" algn="tl">
                    <a:srgbClr val="000000">
                      <a:alpha val="43137"/>
                    </a:srgbClr>
                  </a:outerShdw>
                </a:effectLst>
                <a:latin typeface="Monotype Corsiva" pitchFamily="66" charset="0"/>
              </a:rPr>
              <a:t>Follow Me: </a:t>
            </a:r>
          </a:p>
          <a:p>
            <a:pPr algn="ctr"/>
            <a:r>
              <a:rPr lang="en-US" sz="2800" b="1" dirty="0" smtClean="0">
                <a:solidFill>
                  <a:srgbClr val="993300"/>
                </a:solidFill>
                <a:effectLst>
                  <a:outerShdw blurRad="38100" dist="38100" dir="2700000" algn="tl">
                    <a:srgbClr val="000000">
                      <a:alpha val="43137"/>
                    </a:srgbClr>
                  </a:outerShdw>
                </a:effectLst>
                <a:latin typeface="Monotype Corsiva" pitchFamily="66" charset="0"/>
              </a:rPr>
              <a:t>an Introduction to the Gospel</a:t>
            </a:r>
          </a:p>
          <a:p>
            <a:pPr algn="ctr"/>
            <a:r>
              <a:rPr lang="en-US" sz="2800" b="1" dirty="0" smtClean="0">
                <a:solidFill>
                  <a:srgbClr val="993300"/>
                </a:solidFill>
                <a:effectLst>
                  <a:outerShdw blurRad="38100" dist="38100" dir="2700000" algn="tl">
                    <a:srgbClr val="000000">
                      <a:alpha val="43137"/>
                    </a:srgbClr>
                  </a:outerShdw>
                </a:effectLst>
                <a:latin typeface="Monotype Corsiva" pitchFamily="66" charset="0"/>
              </a:rPr>
              <a:t>According to Saint Matthew</a:t>
            </a:r>
          </a:p>
          <a:p>
            <a:pPr algn="ctr"/>
            <a:endParaRPr lang="en-US" b="1" dirty="0" smtClean="0">
              <a:solidFill>
                <a:srgbClr val="993300"/>
              </a:solidFill>
              <a:effectLst>
                <a:outerShdw blurRad="38100" dist="38100" dir="2700000" algn="tl">
                  <a:srgbClr val="000000">
                    <a:alpha val="43137"/>
                  </a:srgbClr>
                </a:outerShdw>
              </a:effectLst>
              <a:latin typeface="Imprint MT Shadow" pitchFamily="82" charset="0"/>
            </a:endParaRPr>
          </a:p>
          <a:p>
            <a:pPr algn="ctr"/>
            <a:endParaRPr lang="en-US" b="1" dirty="0" smtClean="0">
              <a:solidFill>
                <a:srgbClr val="993300"/>
              </a:solidFill>
              <a:effectLst>
                <a:outerShdw blurRad="38100" dist="38100" dir="2700000" algn="tl">
                  <a:srgbClr val="000000">
                    <a:alpha val="43137"/>
                  </a:srgbClr>
                </a:outerShdw>
              </a:effectLst>
              <a:latin typeface="Imprint MT Shadow" pitchFamily="82" charset="0"/>
            </a:endParaRPr>
          </a:p>
          <a:p>
            <a:pPr algn="ctr"/>
            <a:endParaRPr lang="en-US" b="1" dirty="0">
              <a:solidFill>
                <a:srgbClr val="993300"/>
              </a:solidFill>
              <a:effectLst>
                <a:outerShdw blurRad="38100" dist="38100" dir="2700000" algn="tl">
                  <a:srgbClr val="000000">
                    <a:alpha val="43137"/>
                  </a:srgbClr>
                </a:outerShdw>
              </a:effectLst>
              <a:latin typeface="Imprint MT Shadow" pitchFamily="82" charset="0"/>
            </a:endParaRPr>
          </a:p>
          <a:p>
            <a:pPr algn="ctr"/>
            <a:endParaRPr lang="en-US" b="1" dirty="0">
              <a:solidFill>
                <a:srgbClr val="993300"/>
              </a:solidFill>
              <a:effectLst>
                <a:outerShdw blurRad="38100" dist="38100" dir="2700000" algn="tl">
                  <a:srgbClr val="000000">
                    <a:alpha val="43137"/>
                  </a:srgbClr>
                </a:outerShdw>
              </a:effectLst>
              <a:latin typeface="Imprint MT Shadow" pitchFamily="82" charset="0"/>
            </a:endParaRPr>
          </a:p>
          <a:p>
            <a:pPr algn="ctr"/>
            <a:r>
              <a:rPr lang="en-US" sz="2400" b="1" dirty="0" smtClean="0">
                <a:solidFill>
                  <a:srgbClr val="993300"/>
                </a:solidFill>
                <a:effectLst>
                  <a:outerShdw blurRad="38100" dist="38100" dir="2700000" algn="tl">
                    <a:srgbClr val="000000">
                      <a:alpha val="43137"/>
                    </a:srgbClr>
                  </a:outerShdw>
                </a:effectLst>
                <a:latin typeface="Monotype Corsiva" pitchFamily="66" charset="0"/>
              </a:rPr>
              <a:t>An 8-Week Study of the Gospel </a:t>
            </a:r>
          </a:p>
          <a:p>
            <a:pPr algn="ctr"/>
            <a:r>
              <a:rPr lang="en-US" sz="2400" b="1" dirty="0" smtClean="0">
                <a:solidFill>
                  <a:srgbClr val="993300"/>
                </a:solidFill>
                <a:effectLst>
                  <a:outerShdw blurRad="38100" dist="38100" dir="2700000" algn="tl">
                    <a:srgbClr val="000000">
                      <a:alpha val="43137"/>
                    </a:srgbClr>
                  </a:outerShdw>
                </a:effectLst>
                <a:latin typeface="Monotype Corsiva" pitchFamily="66" charset="0"/>
              </a:rPr>
              <a:t>beginning  July 16</a:t>
            </a:r>
            <a:r>
              <a:rPr lang="en-US" sz="2400" b="1" baseline="30000" dirty="0" smtClean="0">
                <a:solidFill>
                  <a:srgbClr val="993300"/>
                </a:solidFill>
                <a:effectLst>
                  <a:outerShdw blurRad="38100" dist="38100" dir="2700000" algn="tl">
                    <a:srgbClr val="000000">
                      <a:alpha val="43137"/>
                    </a:srgbClr>
                  </a:outerShdw>
                </a:effectLst>
                <a:latin typeface="Monotype Corsiva" pitchFamily="66" charset="0"/>
              </a:rPr>
              <a:t>th</a:t>
            </a:r>
            <a:r>
              <a:rPr lang="en-US" sz="2400" b="1" dirty="0" smtClean="0">
                <a:solidFill>
                  <a:srgbClr val="993300"/>
                </a:solidFill>
                <a:effectLst>
                  <a:outerShdw blurRad="38100" dist="38100" dir="2700000" algn="tl">
                    <a:srgbClr val="000000">
                      <a:alpha val="43137"/>
                    </a:srgbClr>
                  </a:outerShdw>
                </a:effectLst>
                <a:latin typeface="Monotype Corsiva" pitchFamily="66" charset="0"/>
              </a:rPr>
              <a:t> at 7pm</a:t>
            </a:r>
          </a:p>
          <a:p>
            <a:pPr algn="ctr"/>
            <a:r>
              <a:rPr lang="en-US" sz="2400" b="1" dirty="0" smtClean="0">
                <a:solidFill>
                  <a:srgbClr val="993300"/>
                </a:solidFill>
                <a:effectLst>
                  <a:outerShdw blurRad="38100" dist="38100" dir="2700000" algn="tl">
                    <a:srgbClr val="000000">
                      <a:alpha val="43137"/>
                    </a:srgbClr>
                  </a:outerShdw>
                </a:effectLst>
                <a:latin typeface="Monotype Corsiva" pitchFamily="66" charset="0"/>
              </a:rPr>
              <a:t>3754 University Club Blvd.</a:t>
            </a:r>
          </a:p>
          <a:p>
            <a:pPr algn="ctr"/>
            <a:r>
              <a:rPr lang="en-US" sz="2400" b="1" dirty="0" smtClean="0">
                <a:solidFill>
                  <a:srgbClr val="993300"/>
                </a:solidFill>
                <a:effectLst>
                  <a:outerShdw blurRad="38100" dist="38100" dir="2700000" algn="tl">
                    <a:srgbClr val="000000">
                      <a:alpha val="43137"/>
                    </a:srgbClr>
                  </a:outerShdw>
                </a:effectLst>
                <a:latin typeface="Monotype Corsiva" pitchFamily="66" charset="0"/>
                <a:hlinkClick r:id="rId4"/>
              </a:rPr>
              <a:t>mycomjax.com</a:t>
            </a:r>
            <a:endParaRPr lang="en-US" sz="2400" b="1" dirty="0" smtClean="0">
              <a:solidFill>
                <a:srgbClr val="993300"/>
              </a:solidFill>
              <a:effectLst>
                <a:outerShdw blurRad="38100" dist="38100" dir="2700000" algn="tl">
                  <a:srgbClr val="000000">
                    <a:alpha val="43137"/>
                  </a:srgbClr>
                </a:outerShdw>
              </a:effectLst>
              <a:latin typeface="Monotype Corsiva" pitchFamily="66" charset="0"/>
            </a:endParaRPr>
          </a:p>
          <a:p>
            <a:pPr algn="ctr"/>
            <a:r>
              <a:rPr lang="en-US" sz="2400" b="1" dirty="0" smtClean="0">
                <a:solidFill>
                  <a:srgbClr val="0000FF"/>
                </a:solidFill>
                <a:effectLst>
                  <a:outerShdw blurRad="38100" dist="38100" dir="2700000" algn="tl">
                    <a:srgbClr val="000000">
                      <a:alpha val="43137"/>
                    </a:srgbClr>
                  </a:outerShdw>
                </a:effectLst>
                <a:latin typeface="Monotype Corsiva" pitchFamily="66" charset="0"/>
              </a:rPr>
              <a:t>#</a:t>
            </a:r>
            <a:r>
              <a:rPr lang="en-US" sz="2400" b="1" dirty="0" err="1" smtClean="0">
                <a:solidFill>
                  <a:srgbClr val="0000FF"/>
                </a:solidFill>
                <a:effectLst>
                  <a:outerShdw blurRad="38100" dist="38100" dir="2700000" algn="tl">
                    <a:srgbClr val="000000">
                      <a:alpha val="43137"/>
                    </a:srgbClr>
                  </a:outerShdw>
                </a:effectLst>
                <a:latin typeface="Monotype Corsiva" pitchFamily="66" charset="0"/>
              </a:rPr>
              <a:t>FollowMe</a:t>
            </a:r>
            <a:endParaRPr lang="en-US" sz="2400" b="1" dirty="0" smtClean="0">
              <a:solidFill>
                <a:srgbClr val="0000FF"/>
              </a:solidFill>
              <a:effectLst>
                <a:outerShdw blurRad="38100" dist="38100" dir="2700000" algn="tl">
                  <a:srgbClr val="000000">
                    <a:alpha val="43137"/>
                  </a:srgbClr>
                </a:outerShdw>
              </a:effectLst>
              <a:latin typeface="Monotype Corsiva" pitchFamily="66" charset="0"/>
            </a:endParaRPr>
          </a:p>
          <a:p>
            <a:pPr algn="ctr"/>
            <a:endParaRPr lang="en-US" b="1" dirty="0">
              <a:solidFill>
                <a:srgbClr val="993300"/>
              </a:solidFill>
              <a:effectLst>
                <a:outerShdw blurRad="38100" dist="38100" dir="2700000" algn="tl">
                  <a:srgbClr val="000000">
                    <a:alpha val="43137"/>
                  </a:srgbClr>
                </a:outerShdw>
              </a:effectLst>
              <a:latin typeface="Imprint MT Shadow"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8229600" cy="4876800"/>
          </a:xfrm>
        </p:spPr>
        <p:txBody>
          <a:bodyPr>
            <a:normAutofit/>
          </a:bodyPr>
          <a:lstStyle/>
          <a:p>
            <a:pPr algn="ctr">
              <a:buNone/>
            </a:pPr>
            <a:r>
              <a:rPr lang="en-US" sz="4300" b="1" dirty="0" smtClean="0">
                <a:solidFill>
                  <a:srgbClr val="993300"/>
                </a:solidFill>
                <a:latin typeface="Times New Roman" pitchFamily="18" charset="0"/>
                <a:cs typeface="Times New Roman" pitchFamily="18" charset="0"/>
              </a:rPr>
              <a:t>Intended Audience</a:t>
            </a:r>
          </a:p>
          <a:p>
            <a:pPr>
              <a:buNone/>
            </a:pPr>
            <a:r>
              <a:rPr lang="en-US" b="1" dirty="0" smtClean="0">
                <a:solidFill>
                  <a:srgbClr val="993300"/>
                </a:solidFill>
                <a:latin typeface="Times New Roman" pitchFamily="18" charset="0"/>
                <a:cs typeface="Times New Roman" pitchFamily="18" charset="0"/>
              </a:rPr>
              <a:t>St. Mark’s—most likely Roman Christians or Christians in hiding dealing with persecution.</a:t>
            </a:r>
          </a:p>
          <a:p>
            <a:pPr>
              <a:buNone/>
            </a:pPr>
            <a:r>
              <a:rPr lang="en-US" b="1" dirty="0" smtClean="0">
                <a:solidFill>
                  <a:srgbClr val="993300"/>
                </a:solidFill>
                <a:latin typeface="Times New Roman" pitchFamily="18" charset="0"/>
                <a:cs typeface="Times New Roman" pitchFamily="18" charset="0"/>
              </a:rPr>
              <a:t>St. Luke’s—ostensibly “O </a:t>
            </a:r>
            <a:r>
              <a:rPr lang="en-US" b="1" dirty="0" err="1" smtClean="0">
                <a:solidFill>
                  <a:srgbClr val="993300"/>
                </a:solidFill>
                <a:latin typeface="Times New Roman" pitchFamily="18" charset="0"/>
                <a:cs typeface="Times New Roman" pitchFamily="18" charset="0"/>
              </a:rPr>
              <a:t>Theophilus</a:t>
            </a:r>
            <a:r>
              <a:rPr lang="en-US" b="1" dirty="0" smtClean="0">
                <a:solidFill>
                  <a:srgbClr val="993300"/>
                </a:solidFill>
                <a:latin typeface="Times New Roman" pitchFamily="18" charset="0"/>
                <a:cs typeface="Times New Roman" pitchFamily="18" charset="0"/>
              </a:rPr>
              <a:t>,” maybe there was a larger reason.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8229600" cy="4876800"/>
          </a:xfrm>
        </p:spPr>
        <p:txBody>
          <a:bodyPr>
            <a:normAutofit fontScale="92500" lnSpcReduction="10000"/>
          </a:bodyPr>
          <a:lstStyle/>
          <a:p>
            <a:pPr algn="ctr">
              <a:buNone/>
            </a:pPr>
            <a:r>
              <a:rPr lang="en-US" sz="4300" b="1" dirty="0" smtClean="0">
                <a:solidFill>
                  <a:srgbClr val="993300"/>
                </a:solidFill>
                <a:latin typeface="Times New Roman" pitchFamily="18" charset="0"/>
                <a:cs typeface="Times New Roman" pitchFamily="18" charset="0"/>
              </a:rPr>
              <a:t>Intended Audience</a:t>
            </a:r>
          </a:p>
          <a:p>
            <a:pPr>
              <a:buNone/>
            </a:pPr>
            <a:r>
              <a:rPr lang="en-US" b="1" dirty="0" smtClean="0">
                <a:solidFill>
                  <a:srgbClr val="993300"/>
                </a:solidFill>
                <a:latin typeface="Times New Roman" pitchFamily="18" charset="0"/>
                <a:cs typeface="Times New Roman" pitchFamily="18" charset="0"/>
              </a:rPr>
              <a:t>St. Mark’s—most likely Roman Christians or Christians in hiding dealing with persecution.</a:t>
            </a:r>
          </a:p>
          <a:p>
            <a:pPr>
              <a:buNone/>
            </a:pPr>
            <a:r>
              <a:rPr lang="en-US" b="1" dirty="0" smtClean="0">
                <a:solidFill>
                  <a:srgbClr val="993300"/>
                </a:solidFill>
                <a:latin typeface="Times New Roman" pitchFamily="18" charset="0"/>
                <a:cs typeface="Times New Roman" pitchFamily="18" charset="0"/>
              </a:rPr>
              <a:t>St. Luke’s—ostensibly “O </a:t>
            </a:r>
            <a:r>
              <a:rPr lang="en-US" b="1" dirty="0" err="1" smtClean="0">
                <a:solidFill>
                  <a:srgbClr val="993300"/>
                </a:solidFill>
                <a:latin typeface="Times New Roman" pitchFamily="18" charset="0"/>
                <a:cs typeface="Times New Roman" pitchFamily="18" charset="0"/>
              </a:rPr>
              <a:t>Theophilus</a:t>
            </a:r>
            <a:r>
              <a:rPr lang="en-US" b="1" dirty="0" smtClean="0">
                <a:solidFill>
                  <a:srgbClr val="993300"/>
                </a:solidFill>
                <a:latin typeface="Times New Roman" pitchFamily="18" charset="0"/>
                <a:cs typeface="Times New Roman" pitchFamily="18" charset="0"/>
              </a:rPr>
              <a:t>,” maybe there was a larger reason.</a:t>
            </a:r>
          </a:p>
          <a:p>
            <a:pPr>
              <a:buNone/>
            </a:pPr>
            <a:r>
              <a:rPr lang="en-US" b="1" dirty="0" smtClean="0">
                <a:solidFill>
                  <a:srgbClr val="993300"/>
                </a:solidFill>
                <a:latin typeface="Times New Roman" pitchFamily="18" charset="0"/>
                <a:cs typeface="Times New Roman" pitchFamily="18" charset="0"/>
              </a:rPr>
              <a:t>St. John’s—most likely Ephesus or Antioch, where most of the Apostle’s later ministry was centered.  His message is not so audience-specific.</a:t>
            </a:r>
            <a:br>
              <a:rPr lang="en-US" b="1" dirty="0" smtClean="0">
                <a:solidFill>
                  <a:srgbClr val="993300"/>
                </a:solidFill>
                <a:latin typeface="Times New Roman" pitchFamily="18" charset="0"/>
                <a:cs typeface="Times New Roman" pitchFamily="18" charset="0"/>
              </a:rPr>
            </a:br>
            <a:r>
              <a:rPr lang="en-US" b="1" dirty="0" smtClean="0">
                <a:solidFill>
                  <a:srgbClr val="993300"/>
                </a:solidFill>
                <a:latin typeface="Times New Roman" pitchFamily="18" charset="0"/>
                <a:cs typeface="Times New Roman" pitchFamily="18" charset="0"/>
              </a:rPr>
              <a:t> </a:t>
            </a: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lgn="ctr">
              <a:buNone/>
            </a:pPr>
            <a:r>
              <a:rPr lang="en-US" sz="4000" b="1" dirty="0" smtClean="0">
                <a:solidFill>
                  <a:srgbClr val="993300"/>
                </a:solidFill>
                <a:latin typeface="Times New Roman" pitchFamily="18" charset="0"/>
                <a:cs typeface="Times New Roman" pitchFamily="18" charset="0"/>
              </a:rPr>
              <a:t>	Intended Audience</a:t>
            </a:r>
          </a:p>
          <a:p>
            <a:pPr>
              <a:buNone/>
            </a:pPr>
            <a:r>
              <a:rPr lang="en-US" b="1" dirty="0" smtClean="0">
                <a:solidFill>
                  <a:srgbClr val="993300"/>
                </a:solidFill>
                <a:latin typeface="Times New Roman" pitchFamily="18" charset="0"/>
                <a:cs typeface="Times New Roman" pitchFamily="18" charset="0"/>
              </a:rPr>
              <a:t>St. Matthew’s—while we do not know exactly where the audience was geographically located, we do know how they were culturally located:  they were JEWISH!</a:t>
            </a:r>
          </a:p>
          <a:p>
            <a:pPr>
              <a:buNone/>
            </a:pPr>
            <a:r>
              <a:rPr lang="en-US" b="1" dirty="0" smtClean="0">
                <a:solidFill>
                  <a:srgbClr val="993300"/>
                </a:solidFill>
                <a:latin typeface="Times New Roman" pitchFamily="18" charset="0"/>
                <a:cs typeface="Times New Roman" pitchFamily="18" charset="0"/>
              </a:rPr>
              <a:t>	St. Matthew’s version of the Gospel is the most Jewish version of the life of Christ.  </a:t>
            </a: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8229600" cy="4876800"/>
          </a:xfrm>
        </p:spPr>
        <p:txBody>
          <a:bodyPr>
            <a:normAutofit fontScale="92500" lnSpcReduction="10000"/>
          </a:bodyPr>
          <a:lstStyle/>
          <a:p>
            <a:pPr marL="0" indent="0">
              <a:buNone/>
            </a:pPr>
            <a:r>
              <a:rPr lang="en-US" b="1" dirty="0" smtClean="0">
                <a:solidFill>
                  <a:srgbClr val="993300"/>
                </a:solidFill>
                <a:latin typeface="Times New Roman" pitchFamily="18" charset="0"/>
                <a:cs typeface="Times New Roman" pitchFamily="18" charset="0"/>
              </a:rPr>
              <a:t>	 </a:t>
            </a:r>
            <a:r>
              <a:rPr lang="en-US" sz="3000" b="1" dirty="0" smtClean="0">
                <a:solidFill>
                  <a:srgbClr val="993300"/>
                </a:solidFill>
                <a:latin typeface="Times New Roman" pitchFamily="18" charset="0"/>
                <a:cs typeface="Times New Roman" pitchFamily="18" charset="0"/>
              </a:rPr>
              <a:t>“Matthew also issued a written Gospel among the Hebrews in their own dialect, while Peter and Paul were preaching in Rome and laying the foundation of the Church. After their departure, Mark, the disciple and interpreter of Peter, did also hand down to us in writing what had been preached by Peter. Luke also, the companion of Paul, recorded in a book the Gospel preached by him. Afterwards John, the disciple of the Lord, who also had leaned upon his breast, did himself publish a Gospel during his residence at Ephesus in Asia.”</a:t>
            </a:r>
          </a:p>
          <a:p>
            <a:pPr marL="0" indent="0" algn="r">
              <a:buNone/>
            </a:pPr>
            <a:r>
              <a:rPr lang="en-US" sz="3000" b="1" dirty="0" err="1" smtClean="0">
                <a:solidFill>
                  <a:srgbClr val="993300"/>
                </a:solidFill>
                <a:latin typeface="Times New Roman" pitchFamily="18" charset="0"/>
                <a:cs typeface="Times New Roman" pitchFamily="18" charset="0"/>
              </a:rPr>
              <a:t>Irenaeus</a:t>
            </a:r>
            <a:r>
              <a:rPr lang="en-US" sz="3000" b="1" dirty="0" smtClean="0">
                <a:solidFill>
                  <a:srgbClr val="993300"/>
                </a:solidFill>
                <a:latin typeface="Times New Roman" pitchFamily="18" charset="0"/>
                <a:cs typeface="Times New Roman" pitchFamily="18" charset="0"/>
              </a:rPr>
              <a:t> of Lyon, ca 180AD</a:t>
            </a:r>
            <a:endParaRPr lang="en-US" sz="3000"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b="1" dirty="0" smtClean="0">
                <a:solidFill>
                  <a:srgbClr val="993300"/>
                </a:solidFill>
                <a:latin typeface="Times New Roman" pitchFamily="18" charset="0"/>
                <a:cs typeface="Times New Roman" pitchFamily="18" charset="0"/>
              </a:rPr>
              <a:t>	The key to understanding St. Matthew’s approach to the life of Christ is found in Deuteronomy 18:15-18, </a:t>
            </a:r>
          </a:p>
          <a:p>
            <a:pPr marL="0" indent="0">
              <a:buNone/>
            </a:pPr>
            <a:r>
              <a:rPr lang="en-US" b="1" dirty="0" smtClean="0">
                <a:solidFill>
                  <a:srgbClr val="993300"/>
                </a:solidFill>
                <a:latin typeface="Times New Roman" pitchFamily="18" charset="0"/>
                <a:cs typeface="Times New Roman" pitchFamily="18" charset="0"/>
              </a:rPr>
              <a:t>	</a:t>
            </a: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fontScale="92500" lnSpcReduction="10000"/>
          </a:bodyPr>
          <a:lstStyle/>
          <a:p>
            <a:pPr marL="0" indent="0">
              <a:buNone/>
            </a:pPr>
            <a:r>
              <a:rPr lang="en-US" b="1" dirty="0" smtClean="0">
                <a:solidFill>
                  <a:srgbClr val="993300"/>
                </a:solidFill>
                <a:latin typeface="Times New Roman" pitchFamily="18" charset="0"/>
                <a:cs typeface="Times New Roman" pitchFamily="18" charset="0"/>
              </a:rPr>
              <a:t>	The key to understanding St. Matthew’s approach to the life of Christ is found in Deuteronomy 18:15-18, </a:t>
            </a:r>
          </a:p>
          <a:p>
            <a:pPr marL="0" indent="0">
              <a:buNone/>
            </a:pPr>
            <a:r>
              <a:rPr lang="en-US" b="1" dirty="0" smtClean="0">
                <a:solidFill>
                  <a:srgbClr val="993300"/>
                </a:solidFill>
                <a:latin typeface="Times New Roman" pitchFamily="18" charset="0"/>
                <a:cs typeface="Times New Roman" pitchFamily="18" charset="0"/>
              </a:rPr>
              <a:t>	Moses says, “The L</a:t>
            </a:r>
            <a:r>
              <a:rPr lang="en-US" sz="2600" b="1" dirty="0" smtClean="0">
                <a:solidFill>
                  <a:srgbClr val="993300"/>
                </a:solidFill>
                <a:latin typeface="Times New Roman" pitchFamily="18" charset="0"/>
                <a:cs typeface="Times New Roman" pitchFamily="18" charset="0"/>
              </a:rPr>
              <a:t>ORD</a:t>
            </a:r>
            <a:r>
              <a:rPr lang="en-US" b="1" dirty="0" smtClean="0">
                <a:solidFill>
                  <a:srgbClr val="993300"/>
                </a:solidFill>
                <a:latin typeface="Times New Roman" pitchFamily="18" charset="0"/>
                <a:cs typeface="Times New Roman" pitchFamily="18" charset="0"/>
              </a:rPr>
              <a:t> your God will raise up for you a prophet like me from among you, from among your brothers…. And the L</a:t>
            </a:r>
            <a:r>
              <a:rPr lang="en-US" sz="2600" b="1" dirty="0" smtClean="0">
                <a:solidFill>
                  <a:srgbClr val="993300"/>
                </a:solidFill>
                <a:latin typeface="Times New Roman" pitchFamily="18" charset="0"/>
                <a:cs typeface="Times New Roman" pitchFamily="18" charset="0"/>
              </a:rPr>
              <a:t>ORD</a:t>
            </a:r>
            <a:r>
              <a:rPr lang="en-US" b="1" dirty="0" smtClean="0">
                <a:solidFill>
                  <a:srgbClr val="993300"/>
                </a:solidFill>
                <a:latin typeface="Times New Roman" pitchFamily="18" charset="0"/>
                <a:cs typeface="Times New Roman" pitchFamily="18" charset="0"/>
              </a:rPr>
              <a:t> said to me, ‘I will raise up for them a prophet like you from among their brothers.  And I will put My words in his mouth, and he shall speak to them all that I command him.”</a:t>
            </a: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Similarities Between Jesus and Moses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Similarities Between Jesus and Moses</a:t>
            </a:r>
          </a:p>
          <a:p>
            <a:r>
              <a:rPr lang="en-US" b="1" dirty="0" smtClean="0">
                <a:solidFill>
                  <a:srgbClr val="993300"/>
                </a:solidFill>
                <a:latin typeface="Times New Roman" pitchFamily="18" charset="0"/>
                <a:cs typeface="Times New Roman" pitchFamily="18" charset="0"/>
              </a:rPr>
              <a:t>Born while their people were oppressed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Similarities Between Jesus and Moses</a:t>
            </a:r>
          </a:p>
          <a:p>
            <a:r>
              <a:rPr lang="en-US" b="1" dirty="0" smtClean="0">
                <a:solidFill>
                  <a:srgbClr val="993300"/>
                </a:solidFill>
                <a:latin typeface="Times New Roman" pitchFamily="18" charset="0"/>
                <a:cs typeface="Times New Roman" pitchFamily="18" charset="0"/>
              </a:rPr>
              <a:t>Born while their people were oppressed</a:t>
            </a:r>
          </a:p>
          <a:p>
            <a:r>
              <a:rPr lang="en-US" b="1" dirty="0" smtClean="0">
                <a:solidFill>
                  <a:srgbClr val="993300"/>
                </a:solidFill>
                <a:latin typeface="Times New Roman" pitchFamily="18" charset="0"/>
                <a:cs typeface="Times New Roman" pitchFamily="18" charset="0"/>
              </a:rPr>
              <a:t>Massacre of innocents followed their birth</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Similarities Between Jesus and Moses</a:t>
            </a:r>
          </a:p>
          <a:p>
            <a:r>
              <a:rPr lang="en-US" b="1" dirty="0" smtClean="0">
                <a:solidFill>
                  <a:srgbClr val="993300"/>
                </a:solidFill>
                <a:latin typeface="Times New Roman" pitchFamily="18" charset="0"/>
                <a:cs typeface="Times New Roman" pitchFamily="18" charset="0"/>
              </a:rPr>
              <a:t>Born while their people were oppressed</a:t>
            </a:r>
          </a:p>
          <a:p>
            <a:r>
              <a:rPr lang="en-US" b="1" dirty="0" smtClean="0">
                <a:solidFill>
                  <a:srgbClr val="993300"/>
                </a:solidFill>
                <a:latin typeface="Times New Roman" pitchFamily="18" charset="0"/>
                <a:cs typeface="Times New Roman" pitchFamily="18" charset="0"/>
              </a:rPr>
              <a:t>Massacre of innocents followed their birth</a:t>
            </a:r>
          </a:p>
          <a:p>
            <a:r>
              <a:rPr lang="en-US" b="1" dirty="0" smtClean="0">
                <a:solidFill>
                  <a:srgbClr val="993300"/>
                </a:solidFill>
                <a:latin typeface="Times New Roman" pitchFamily="18" charset="0"/>
                <a:cs typeface="Times New Roman" pitchFamily="18" charset="0"/>
              </a:rPr>
              <a:t>Escaped by hiding in Egypt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8229600" cy="4876800"/>
          </a:xfrm>
        </p:spPr>
        <p:txBody>
          <a:bodyPr>
            <a:normAutofit/>
          </a:bodyPr>
          <a:lstStyle/>
          <a:p>
            <a:pPr marL="0" indent="0">
              <a:buNone/>
            </a:pPr>
            <a:r>
              <a:rPr lang="en-US" b="1" dirty="0" smtClean="0">
                <a:solidFill>
                  <a:srgbClr val="993300"/>
                </a:solidFill>
                <a:latin typeface="Times New Roman" pitchFamily="18" charset="0"/>
                <a:cs typeface="Times New Roman" pitchFamily="18" charset="0"/>
              </a:rPr>
              <a:t>	While each of the evangelists ultimately tells the same story, each presents their version of the Gospel in a way that is uniquely their own.  </a:t>
            </a:r>
          </a:p>
          <a:p>
            <a:pPr marL="0" indent="0">
              <a:buNone/>
            </a:pPr>
            <a:r>
              <a:rPr lang="en-US" b="1" dirty="0" smtClean="0">
                <a:solidFill>
                  <a:srgbClr val="993300"/>
                </a:solidFill>
                <a:latin typeface="Times New Roman" pitchFamily="18" charset="0"/>
                <a:cs typeface="Times New Roman" pitchFamily="18" charset="0"/>
              </a:rPr>
              <a:t>	</a:t>
            </a: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Similarities Between Jesus and Moses</a:t>
            </a:r>
          </a:p>
          <a:p>
            <a:r>
              <a:rPr lang="en-US" b="1" dirty="0" smtClean="0">
                <a:solidFill>
                  <a:srgbClr val="993300"/>
                </a:solidFill>
                <a:latin typeface="Times New Roman" pitchFamily="18" charset="0"/>
                <a:cs typeface="Times New Roman" pitchFamily="18" charset="0"/>
              </a:rPr>
              <a:t>Born while their people were oppressed</a:t>
            </a:r>
          </a:p>
          <a:p>
            <a:r>
              <a:rPr lang="en-US" b="1" dirty="0" smtClean="0">
                <a:solidFill>
                  <a:srgbClr val="993300"/>
                </a:solidFill>
                <a:latin typeface="Times New Roman" pitchFamily="18" charset="0"/>
                <a:cs typeface="Times New Roman" pitchFamily="18" charset="0"/>
              </a:rPr>
              <a:t>Massacre of innocents followed their birth</a:t>
            </a:r>
          </a:p>
          <a:p>
            <a:r>
              <a:rPr lang="en-US" b="1" dirty="0" smtClean="0">
                <a:solidFill>
                  <a:srgbClr val="993300"/>
                </a:solidFill>
                <a:latin typeface="Times New Roman" pitchFamily="18" charset="0"/>
                <a:cs typeface="Times New Roman" pitchFamily="18" charset="0"/>
              </a:rPr>
              <a:t>Escaped by hiding in Egypt</a:t>
            </a:r>
          </a:p>
          <a:p>
            <a:r>
              <a:rPr lang="en-US" b="1" dirty="0" smtClean="0">
                <a:solidFill>
                  <a:srgbClr val="993300"/>
                </a:solidFill>
                <a:latin typeface="Times New Roman" pitchFamily="18" charset="0"/>
                <a:cs typeface="Times New Roman" pitchFamily="18" charset="0"/>
              </a:rPr>
              <a:t>Fasted for forty days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Similarities Between Jesus and Moses</a:t>
            </a:r>
          </a:p>
          <a:p>
            <a:r>
              <a:rPr lang="en-US" b="1" dirty="0" smtClean="0">
                <a:solidFill>
                  <a:srgbClr val="993300"/>
                </a:solidFill>
                <a:latin typeface="Times New Roman" pitchFamily="18" charset="0"/>
                <a:cs typeface="Times New Roman" pitchFamily="18" charset="0"/>
              </a:rPr>
              <a:t>Born while their people were oppressed</a:t>
            </a:r>
          </a:p>
          <a:p>
            <a:r>
              <a:rPr lang="en-US" b="1" dirty="0" smtClean="0">
                <a:solidFill>
                  <a:srgbClr val="993300"/>
                </a:solidFill>
                <a:latin typeface="Times New Roman" pitchFamily="18" charset="0"/>
                <a:cs typeface="Times New Roman" pitchFamily="18" charset="0"/>
              </a:rPr>
              <a:t>Massacre of innocents followed their birth</a:t>
            </a:r>
          </a:p>
          <a:p>
            <a:r>
              <a:rPr lang="en-US" b="1" dirty="0" smtClean="0">
                <a:solidFill>
                  <a:srgbClr val="993300"/>
                </a:solidFill>
                <a:latin typeface="Times New Roman" pitchFamily="18" charset="0"/>
                <a:cs typeface="Times New Roman" pitchFamily="18" charset="0"/>
              </a:rPr>
              <a:t>Escaped by hiding in Egypt</a:t>
            </a:r>
          </a:p>
          <a:p>
            <a:r>
              <a:rPr lang="en-US" b="1" dirty="0" smtClean="0">
                <a:solidFill>
                  <a:srgbClr val="993300"/>
                </a:solidFill>
                <a:latin typeface="Times New Roman" pitchFamily="18" charset="0"/>
                <a:cs typeface="Times New Roman" pitchFamily="18" charset="0"/>
              </a:rPr>
              <a:t>Fasted for forty days</a:t>
            </a:r>
          </a:p>
          <a:p>
            <a:r>
              <a:rPr lang="en-US" b="1" dirty="0" smtClean="0">
                <a:solidFill>
                  <a:srgbClr val="993300"/>
                </a:solidFill>
                <a:latin typeface="Times New Roman" pitchFamily="18" charset="0"/>
                <a:cs typeface="Times New Roman" pitchFamily="18" charset="0"/>
              </a:rPr>
              <a:t>Put 12 people “next in charge”</a:t>
            </a:r>
          </a:p>
          <a:p>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Similarities Between Jesus and Moses</a:t>
            </a:r>
          </a:p>
          <a:p>
            <a:r>
              <a:rPr lang="en-US" b="1" dirty="0" smtClean="0">
                <a:solidFill>
                  <a:srgbClr val="993300"/>
                </a:solidFill>
                <a:latin typeface="Times New Roman" pitchFamily="18" charset="0"/>
                <a:cs typeface="Times New Roman" pitchFamily="18" charset="0"/>
              </a:rPr>
              <a:t>Born while their people were oppressed</a:t>
            </a:r>
          </a:p>
          <a:p>
            <a:r>
              <a:rPr lang="en-US" b="1" dirty="0" smtClean="0">
                <a:solidFill>
                  <a:srgbClr val="993300"/>
                </a:solidFill>
                <a:latin typeface="Times New Roman" pitchFamily="18" charset="0"/>
                <a:cs typeface="Times New Roman" pitchFamily="18" charset="0"/>
              </a:rPr>
              <a:t>Massacre of innocents followed their birth</a:t>
            </a:r>
          </a:p>
          <a:p>
            <a:r>
              <a:rPr lang="en-US" b="1" dirty="0" smtClean="0">
                <a:solidFill>
                  <a:srgbClr val="993300"/>
                </a:solidFill>
                <a:latin typeface="Times New Roman" pitchFamily="18" charset="0"/>
                <a:cs typeface="Times New Roman" pitchFamily="18" charset="0"/>
              </a:rPr>
              <a:t>Escaped by hiding in Egypt</a:t>
            </a:r>
          </a:p>
          <a:p>
            <a:r>
              <a:rPr lang="en-US" b="1" dirty="0" smtClean="0">
                <a:solidFill>
                  <a:srgbClr val="993300"/>
                </a:solidFill>
                <a:latin typeface="Times New Roman" pitchFamily="18" charset="0"/>
                <a:cs typeface="Times New Roman" pitchFamily="18" charset="0"/>
              </a:rPr>
              <a:t>Fasted for forty days</a:t>
            </a:r>
          </a:p>
          <a:p>
            <a:r>
              <a:rPr lang="en-US" b="1" dirty="0" smtClean="0">
                <a:solidFill>
                  <a:srgbClr val="993300"/>
                </a:solidFill>
                <a:latin typeface="Times New Roman" pitchFamily="18" charset="0"/>
                <a:cs typeface="Times New Roman" pitchFamily="18" charset="0"/>
              </a:rPr>
              <a:t>Put 12 people “next in charge”</a:t>
            </a:r>
          </a:p>
          <a:p>
            <a:r>
              <a:rPr lang="en-US" b="1" dirty="0" smtClean="0">
                <a:solidFill>
                  <a:srgbClr val="993300"/>
                </a:solidFill>
                <a:latin typeface="Times New Roman" pitchFamily="18" charset="0"/>
                <a:cs typeface="Times New Roman" pitchFamily="18" charset="0"/>
              </a:rPr>
              <a:t>Appointed 70 disciples</a:t>
            </a: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Similarities Between Jesus and Moses</a:t>
            </a:r>
          </a:p>
          <a:p>
            <a:r>
              <a:rPr lang="en-US" b="1" dirty="0" smtClean="0">
                <a:solidFill>
                  <a:srgbClr val="993300"/>
                </a:solidFill>
                <a:latin typeface="Times New Roman" pitchFamily="18" charset="0"/>
                <a:cs typeface="Times New Roman" pitchFamily="18" charset="0"/>
              </a:rPr>
              <a:t>Gave the people bread in the wilderness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Similarities Between Jesus and Moses</a:t>
            </a:r>
          </a:p>
          <a:p>
            <a:r>
              <a:rPr lang="en-US" b="1" dirty="0" smtClean="0">
                <a:solidFill>
                  <a:srgbClr val="993300"/>
                </a:solidFill>
                <a:latin typeface="Times New Roman" pitchFamily="18" charset="0"/>
                <a:cs typeface="Times New Roman" pitchFamily="18" charset="0"/>
              </a:rPr>
              <a:t>Gave the people bread in the wilderness</a:t>
            </a:r>
          </a:p>
          <a:p>
            <a:r>
              <a:rPr lang="en-US" b="1" dirty="0" smtClean="0">
                <a:solidFill>
                  <a:srgbClr val="993300"/>
                </a:solidFill>
                <a:latin typeface="Times New Roman" pitchFamily="18" charset="0"/>
                <a:cs typeface="Times New Roman" pitchFamily="18" charset="0"/>
              </a:rPr>
              <a:t>Preached an impressive sermon on a mountain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Similarities Between Jesus and Moses</a:t>
            </a:r>
          </a:p>
          <a:p>
            <a:r>
              <a:rPr lang="en-US" b="1" dirty="0" smtClean="0">
                <a:solidFill>
                  <a:srgbClr val="993300"/>
                </a:solidFill>
                <a:latin typeface="Times New Roman" pitchFamily="18" charset="0"/>
                <a:cs typeface="Times New Roman" pitchFamily="18" charset="0"/>
              </a:rPr>
              <a:t>Gave the people bread in the wilderness</a:t>
            </a:r>
          </a:p>
          <a:p>
            <a:r>
              <a:rPr lang="en-US" b="1" dirty="0" smtClean="0">
                <a:solidFill>
                  <a:srgbClr val="993300"/>
                </a:solidFill>
                <a:latin typeface="Times New Roman" pitchFamily="18" charset="0"/>
                <a:cs typeface="Times New Roman" pitchFamily="18" charset="0"/>
              </a:rPr>
              <a:t>Preached an impressive sermon on a mountain</a:t>
            </a:r>
          </a:p>
          <a:p>
            <a:r>
              <a:rPr lang="en-US" b="1" dirty="0" smtClean="0">
                <a:solidFill>
                  <a:srgbClr val="993300"/>
                </a:solidFill>
                <a:latin typeface="Times New Roman" pitchFamily="18" charset="0"/>
                <a:cs typeface="Times New Roman" pitchFamily="18" charset="0"/>
              </a:rPr>
              <a:t>Had a face which shined with glory</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Similarities Between Jesus and Moses</a:t>
            </a:r>
          </a:p>
          <a:p>
            <a:r>
              <a:rPr lang="en-US" b="1" dirty="0" smtClean="0">
                <a:solidFill>
                  <a:srgbClr val="993300"/>
                </a:solidFill>
                <a:latin typeface="Times New Roman" pitchFamily="18" charset="0"/>
                <a:cs typeface="Times New Roman" pitchFamily="18" charset="0"/>
              </a:rPr>
              <a:t>Gave the people bread in the wilderness</a:t>
            </a:r>
          </a:p>
          <a:p>
            <a:r>
              <a:rPr lang="en-US" b="1" dirty="0" smtClean="0">
                <a:solidFill>
                  <a:srgbClr val="993300"/>
                </a:solidFill>
                <a:latin typeface="Times New Roman" pitchFamily="18" charset="0"/>
                <a:cs typeface="Times New Roman" pitchFamily="18" charset="0"/>
              </a:rPr>
              <a:t>Preached an impressive sermon on a mountain</a:t>
            </a:r>
          </a:p>
          <a:p>
            <a:r>
              <a:rPr lang="en-US" b="1" dirty="0" smtClean="0">
                <a:solidFill>
                  <a:srgbClr val="993300"/>
                </a:solidFill>
                <a:latin typeface="Times New Roman" pitchFamily="18" charset="0"/>
                <a:cs typeface="Times New Roman" pitchFamily="18" charset="0"/>
              </a:rPr>
              <a:t>Had a face which shined with glory</a:t>
            </a:r>
          </a:p>
          <a:p>
            <a:r>
              <a:rPr lang="en-US" b="1" dirty="0" smtClean="0">
                <a:solidFill>
                  <a:srgbClr val="993300"/>
                </a:solidFill>
                <a:latin typeface="Times New Roman" pitchFamily="18" charset="0"/>
                <a:cs typeface="Times New Roman" pitchFamily="18" charset="0"/>
              </a:rPr>
              <a:t>That whole Passover thing!</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Similarities Between Jesus and Moses</a:t>
            </a:r>
          </a:p>
          <a:p>
            <a:r>
              <a:rPr lang="en-US" b="1" dirty="0" smtClean="0">
                <a:solidFill>
                  <a:srgbClr val="993300"/>
                </a:solidFill>
                <a:latin typeface="Times New Roman" pitchFamily="18" charset="0"/>
                <a:cs typeface="Times New Roman" pitchFamily="18" charset="0"/>
              </a:rPr>
              <a:t>Gave the people bread in the wilderness</a:t>
            </a:r>
          </a:p>
          <a:p>
            <a:r>
              <a:rPr lang="en-US" b="1" dirty="0" smtClean="0">
                <a:solidFill>
                  <a:srgbClr val="993300"/>
                </a:solidFill>
                <a:latin typeface="Times New Roman" pitchFamily="18" charset="0"/>
                <a:cs typeface="Times New Roman" pitchFamily="18" charset="0"/>
              </a:rPr>
              <a:t>Preached an impressive sermon on a mountain</a:t>
            </a:r>
          </a:p>
          <a:p>
            <a:r>
              <a:rPr lang="en-US" b="1" dirty="0" smtClean="0">
                <a:solidFill>
                  <a:srgbClr val="993300"/>
                </a:solidFill>
                <a:latin typeface="Times New Roman" pitchFamily="18" charset="0"/>
                <a:cs typeface="Times New Roman" pitchFamily="18" charset="0"/>
              </a:rPr>
              <a:t>Had a face which shined with glory</a:t>
            </a:r>
          </a:p>
          <a:p>
            <a:r>
              <a:rPr lang="en-US" b="1" dirty="0" smtClean="0">
                <a:solidFill>
                  <a:srgbClr val="993300"/>
                </a:solidFill>
                <a:latin typeface="Times New Roman" pitchFamily="18" charset="0"/>
                <a:cs typeface="Times New Roman" pitchFamily="18" charset="0"/>
              </a:rPr>
              <a:t>That whole Passover thing!</a:t>
            </a:r>
          </a:p>
          <a:p>
            <a:pPr>
              <a:buNone/>
            </a:pPr>
            <a:r>
              <a:rPr lang="en-US" b="1" dirty="0" smtClean="0">
                <a:solidFill>
                  <a:srgbClr val="993300"/>
                </a:solidFill>
                <a:latin typeface="Times New Roman" pitchFamily="18" charset="0"/>
                <a:cs typeface="Times New Roman" pitchFamily="18" charset="0"/>
              </a:rPr>
              <a:t>…the list goes on and on!</a:t>
            </a: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What difference does this really make today?</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What difference does this really make today?</a:t>
            </a:r>
          </a:p>
          <a:p>
            <a:r>
              <a:rPr lang="en-US" b="1" dirty="0" smtClean="0">
                <a:solidFill>
                  <a:srgbClr val="993300"/>
                </a:solidFill>
                <a:latin typeface="Times New Roman" pitchFamily="18" charset="0"/>
                <a:cs typeface="Times New Roman" pitchFamily="18" charset="0"/>
              </a:rPr>
              <a:t>Moses gave us The Torah, the Five Books of Moses…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8229600" cy="4876800"/>
          </a:xfrm>
        </p:spPr>
        <p:txBody>
          <a:bodyPr>
            <a:normAutofit fontScale="92500"/>
          </a:bodyPr>
          <a:lstStyle/>
          <a:p>
            <a:pPr marL="0" indent="0">
              <a:buNone/>
            </a:pPr>
            <a:r>
              <a:rPr lang="en-US" b="1" dirty="0" smtClean="0">
                <a:solidFill>
                  <a:srgbClr val="993300"/>
                </a:solidFill>
                <a:latin typeface="Times New Roman" pitchFamily="18" charset="0"/>
                <a:cs typeface="Times New Roman" pitchFamily="18" charset="0"/>
              </a:rPr>
              <a:t>	While each of the evangelists ultimately tells the same story, each presents their version of the Gospel in a way that is uniquely their own.  </a:t>
            </a:r>
          </a:p>
          <a:p>
            <a:pPr marL="0" indent="0">
              <a:buNone/>
            </a:pPr>
            <a:r>
              <a:rPr lang="en-US" b="1" dirty="0" smtClean="0">
                <a:solidFill>
                  <a:srgbClr val="993300"/>
                </a:solidFill>
                <a:latin typeface="Times New Roman" pitchFamily="18" charset="0"/>
                <a:cs typeface="Times New Roman" pitchFamily="18" charset="0"/>
              </a:rPr>
              <a:t>	This makes perfect sense because, </a:t>
            </a:r>
            <a:r>
              <a:rPr lang="en-US" b="1" dirty="0" err="1" smtClean="0">
                <a:solidFill>
                  <a:srgbClr val="993300"/>
                </a:solidFill>
                <a:latin typeface="Times New Roman" pitchFamily="18" charset="0"/>
                <a:cs typeface="Times New Roman" pitchFamily="18" charset="0"/>
              </a:rPr>
              <a:t>afterall</a:t>
            </a:r>
            <a:r>
              <a:rPr lang="en-US" b="1" dirty="0" smtClean="0">
                <a:solidFill>
                  <a:srgbClr val="993300"/>
                </a:solidFill>
                <a:latin typeface="Times New Roman" pitchFamily="18" charset="0"/>
                <a:cs typeface="Times New Roman" pitchFamily="18" charset="0"/>
              </a:rPr>
              <a:t>, these were wildly different men coming from completely varied backgrounds.  Their very distinct backgrounds and ultimately their different intended audiences as well make for some distinctive differences in their retellings of the story of Jesus Christ.</a:t>
            </a: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What difference does this really make today?</a:t>
            </a:r>
          </a:p>
          <a:p>
            <a:r>
              <a:rPr lang="en-US" b="1" dirty="0" smtClean="0">
                <a:solidFill>
                  <a:srgbClr val="993300"/>
                </a:solidFill>
                <a:latin typeface="Times New Roman" pitchFamily="18" charset="0"/>
                <a:cs typeface="Times New Roman" pitchFamily="18" charset="0"/>
              </a:rPr>
              <a:t>Moses gave us The Torah, the Five Books of Moses…</a:t>
            </a:r>
          </a:p>
          <a:p>
            <a:r>
              <a:rPr lang="en-US" b="1" dirty="0" smtClean="0">
                <a:solidFill>
                  <a:srgbClr val="993300"/>
                </a:solidFill>
                <a:latin typeface="Times New Roman" pitchFamily="18" charset="0"/>
                <a:cs typeface="Times New Roman" pitchFamily="18" charset="0"/>
              </a:rPr>
              <a:t>In St. Matthew’s Gospel, Jesus gives us five very long sermons</a:t>
            </a: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Jesus’ Five “Books” in St. Matthew are: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Jesus’ Five “Books” in St. Matthew are:</a:t>
            </a:r>
          </a:p>
          <a:p>
            <a:pPr marL="914400" lvl="1" indent="-514350">
              <a:buFont typeface="+mj-lt"/>
              <a:buAutoNum type="arabicPeriod"/>
            </a:pPr>
            <a:r>
              <a:rPr lang="en-US" sz="3200" b="1" dirty="0" smtClean="0">
                <a:solidFill>
                  <a:srgbClr val="993300"/>
                </a:solidFill>
                <a:latin typeface="Times New Roman" pitchFamily="18" charset="0"/>
                <a:cs typeface="Times New Roman" pitchFamily="18" charset="0"/>
              </a:rPr>
              <a:t>The Sermon on the Mount (5-7)</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Jesus’ Five “Books” in St. Matthew are:</a:t>
            </a:r>
          </a:p>
          <a:p>
            <a:pPr marL="914400" lvl="1" indent="-514350">
              <a:buFont typeface="+mj-lt"/>
              <a:buAutoNum type="arabicPeriod"/>
            </a:pPr>
            <a:r>
              <a:rPr lang="en-US" sz="3200" b="1" dirty="0" smtClean="0">
                <a:solidFill>
                  <a:srgbClr val="993300"/>
                </a:solidFill>
                <a:latin typeface="Times New Roman" pitchFamily="18" charset="0"/>
                <a:cs typeface="Times New Roman" pitchFamily="18" charset="0"/>
              </a:rPr>
              <a:t>The Sermon on the Mount (5-7)</a:t>
            </a:r>
          </a:p>
          <a:p>
            <a:pPr marL="914400" lvl="1" indent="-514350">
              <a:buFont typeface="+mj-lt"/>
              <a:buAutoNum type="arabicPeriod"/>
            </a:pPr>
            <a:r>
              <a:rPr lang="en-US" sz="3200" b="1" dirty="0" smtClean="0">
                <a:solidFill>
                  <a:srgbClr val="993300"/>
                </a:solidFill>
                <a:latin typeface="Times New Roman" pitchFamily="18" charset="0"/>
                <a:cs typeface="Times New Roman" pitchFamily="18" charset="0"/>
              </a:rPr>
              <a:t>The Missionary Discourse (10)</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Jesus’ Five “Books” in St. Matthew are:</a:t>
            </a:r>
          </a:p>
          <a:p>
            <a:pPr marL="914400" lvl="1" indent="-514350">
              <a:buFont typeface="+mj-lt"/>
              <a:buAutoNum type="arabicPeriod"/>
            </a:pPr>
            <a:r>
              <a:rPr lang="en-US" sz="3200" b="1" dirty="0" smtClean="0">
                <a:solidFill>
                  <a:srgbClr val="993300"/>
                </a:solidFill>
                <a:latin typeface="Times New Roman" pitchFamily="18" charset="0"/>
                <a:cs typeface="Times New Roman" pitchFamily="18" charset="0"/>
              </a:rPr>
              <a:t>The Sermon on the Mount (5-7)</a:t>
            </a:r>
          </a:p>
          <a:p>
            <a:pPr marL="914400" lvl="1" indent="-514350">
              <a:buFont typeface="+mj-lt"/>
              <a:buAutoNum type="arabicPeriod"/>
            </a:pPr>
            <a:r>
              <a:rPr lang="en-US" sz="3200" b="1" dirty="0" smtClean="0">
                <a:solidFill>
                  <a:srgbClr val="993300"/>
                </a:solidFill>
                <a:latin typeface="Times New Roman" pitchFamily="18" charset="0"/>
                <a:cs typeface="Times New Roman" pitchFamily="18" charset="0"/>
              </a:rPr>
              <a:t>The Missionary Discourse (10)</a:t>
            </a:r>
          </a:p>
          <a:p>
            <a:pPr marL="914400" lvl="1" indent="-514350">
              <a:buFont typeface="+mj-lt"/>
              <a:buAutoNum type="arabicPeriod"/>
            </a:pPr>
            <a:r>
              <a:rPr lang="en-US" sz="3200" b="1" dirty="0" smtClean="0">
                <a:solidFill>
                  <a:srgbClr val="993300"/>
                </a:solidFill>
                <a:latin typeface="Times New Roman" pitchFamily="18" charset="0"/>
                <a:cs typeface="Times New Roman" pitchFamily="18" charset="0"/>
              </a:rPr>
              <a:t>Parables of the Kingdom (13)</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Jesus’ Five “Books” in St. Matthew are:</a:t>
            </a:r>
          </a:p>
          <a:p>
            <a:pPr marL="914400" lvl="1" indent="-514350">
              <a:buFont typeface="+mj-lt"/>
              <a:buAutoNum type="arabicPeriod"/>
            </a:pPr>
            <a:r>
              <a:rPr lang="en-US" sz="3200" b="1" dirty="0" smtClean="0">
                <a:solidFill>
                  <a:srgbClr val="993300"/>
                </a:solidFill>
                <a:latin typeface="Times New Roman" pitchFamily="18" charset="0"/>
                <a:cs typeface="Times New Roman" pitchFamily="18" charset="0"/>
              </a:rPr>
              <a:t>The Sermon on the Mount (5-7)</a:t>
            </a:r>
          </a:p>
          <a:p>
            <a:pPr marL="914400" lvl="1" indent="-514350">
              <a:buFont typeface="+mj-lt"/>
              <a:buAutoNum type="arabicPeriod"/>
            </a:pPr>
            <a:r>
              <a:rPr lang="en-US" sz="3200" b="1" dirty="0" smtClean="0">
                <a:solidFill>
                  <a:srgbClr val="993300"/>
                </a:solidFill>
                <a:latin typeface="Times New Roman" pitchFamily="18" charset="0"/>
                <a:cs typeface="Times New Roman" pitchFamily="18" charset="0"/>
              </a:rPr>
              <a:t>The Missionary Discourse (10)</a:t>
            </a:r>
          </a:p>
          <a:p>
            <a:pPr marL="914400" lvl="1" indent="-514350">
              <a:buFont typeface="+mj-lt"/>
              <a:buAutoNum type="arabicPeriod"/>
            </a:pPr>
            <a:r>
              <a:rPr lang="en-US" sz="3200" b="1" dirty="0" smtClean="0">
                <a:solidFill>
                  <a:srgbClr val="993300"/>
                </a:solidFill>
                <a:latin typeface="Times New Roman" pitchFamily="18" charset="0"/>
                <a:cs typeface="Times New Roman" pitchFamily="18" charset="0"/>
              </a:rPr>
              <a:t>Parables of the Kingdom (13)</a:t>
            </a:r>
          </a:p>
          <a:p>
            <a:pPr marL="914400" lvl="1" indent="-514350">
              <a:buFont typeface="+mj-lt"/>
              <a:buAutoNum type="arabicPeriod"/>
            </a:pPr>
            <a:r>
              <a:rPr lang="en-US" sz="3200" b="1" dirty="0" smtClean="0">
                <a:solidFill>
                  <a:srgbClr val="993300"/>
                </a:solidFill>
                <a:latin typeface="Times New Roman" pitchFamily="18" charset="0"/>
                <a:cs typeface="Times New Roman" pitchFamily="18" charset="0"/>
              </a:rPr>
              <a:t>Advice to the Church (18)</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Jesus’ Five “Books” in St. Matthew are:</a:t>
            </a:r>
          </a:p>
          <a:p>
            <a:pPr marL="914400" lvl="1" indent="-514350">
              <a:buFont typeface="+mj-lt"/>
              <a:buAutoNum type="arabicPeriod"/>
            </a:pPr>
            <a:r>
              <a:rPr lang="en-US" sz="3200" b="1" dirty="0" smtClean="0">
                <a:solidFill>
                  <a:srgbClr val="993300"/>
                </a:solidFill>
                <a:latin typeface="Times New Roman" pitchFamily="18" charset="0"/>
                <a:cs typeface="Times New Roman" pitchFamily="18" charset="0"/>
              </a:rPr>
              <a:t>The Sermon on the Mount (5-7)</a:t>
            </a:r>
          </a:p>
          <a:p>
            <a:pPr marL="914400" lvl="1" indent="-514350">
              <a:buFont typeface="+mj-lt"/>
              <a:buAutoNum type="arabicPeriod"/>
            </a:pPr>
            <a:r>
              <a:rPr lang="en-US" sz="3200" b="1" dirty="0" smtClean="0">
                <a:solidFill>
                  <a:srgbClr val="993300"/>
                </a:solidFill>
                <a:latin typeface="Times New Roman" pitchFamily="18" charset="0"/>
                <a:cs typeface="Times New Roman" pitchFamily="18" charset="0"/>
              </a:rPr>
              <a:t>The Missionary Discourse (10)</a:t>
            </a:r>
          </a:p>
          <a:p>
            <a:pPr marL="914400" lvl="1" indent="-514350">
              <a:buFont typeface="+mj-lt"/>
              <a:buAutoNum type="arabicPeriod"/>
            </a:pPr>
            <a:r>
              <a:rPr lang="en-US" sz="3200" b="1" dirty="0" smtClean="0">
                <a:solidFill>
                  <a:srgbClr val="993300"/>
                </a:solidFill>
                <a:latin typeface="Times New Roman" pitchFamily="18" charset="0"/>
                <a:cs typeface="Times New Roman" pitchFamily="18" charset="0"/>
              </a:rPr>
              <a:t>Parables of the Kingdom (13)</a:t>
            </a:r>
          </a:p>
          <a:p>
            <a:pPr marL="914400" lvl="1" indent="-514350">
              <a:buFont typeface="+mj-lt"/>
              <a:buAutoNum type="arabicPeriod"/>
            </a:pPr>
            <a:r>
              <a:rPr lang="en-US" sz="3200" b="1" dirty="0" smtClean="0">
                <a:solidFill>
                  <a:srgbClr val="993300"/>
                </a:solidFill>
                <a:latin typeface="Times New Roman" pitchFamily="18" charset="0"/>
                <a:cs typeface="Times New Roman" pitchFamily="18" charset="0"/>
              </a:rPr>
              <a:t>Advice to the Church (18)</a:t>
            </a:r>
          </a:p>
          <a:p>
            <a:pPr marL="914400" lvl="1" indent="-514350">
              <a:buFont typeface="+mj-lt"/>
              <a:buAutoNum type="arabicPeriod"/>
            </a:pPr>
            <a:r>
              <a:rPr lang="en-US" sz="3200" b="1" dirty="0" smtClean="0">
                <a:solidFill>
                  <a:srgbClr val="993300"/>
                </a:solidFill>
                <a:latin typeface="Times New Roman" pitchFamily="18" charset="0"/>
                <a:cs typeface="Times New Roman" pitchFamily="18" charset="0"/>
              </a:rPr>
              <a:t>The Olivet Discourse (24-25)</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Don’t believe me?  </a:t>
            </a:r>
          </a:p>
          <a:p>
            <a:pPr>
              <a:buNone/>
            </a:pPr>
            <a:r>
              <a:rPr lang="en-US" b="1" dirty="0" smtClean="0">
                <a:solidFill>
                  <a:srgbClr val="993300"/>
                </a:solidFill>
                <a:latin typeface="Times New Roman" pitchFamily="18" charset="0"/>
                <a:cs typeface="Times New Roman" pitchFamily="18" charset="0"/>
              </a:rPr>
              <a:t>	</a:t>
            </a:r>
            <a:endParaRPr lang="en-US" sz="3100"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Don’t believe me?  </a:t>
            </a:r>
          </a:p>
          <a:p>
            <a:pPr>
              <a:buNone/>
            </a:pPr>
            <a:r>
              <a:rPr lang="en-US" b="1" dirty="0" smtClean="0">
                <a:solidFill>
                  <a:srgbClr val="993300"/>
                </a:solidFill>
                <a:latin typeface="Times New Roman" pitchFamily="18" charset="0"/>
                <a:cs typeface="Times New Roman" pitchFamily="18" charset="0"/>
              </a:rPr>
              <a:t>	</a:t>
            </a:r>
            <a:r>
              <a:rPr lang="en-US" sz="3100" b="1" dirty="0" smtClean="0">
                <a:solidFill>
                  <a:srgbClr val="993300"/>
                </a:solidFill>
                <a:latin typeface="Times New Roman" pitchFamily="18" charset="0"/>
                <a:cs typeface="Times New Roman" pitchFamily="18" charset="0"/>
              </a:rPr>
              <a:t>Each sermon ends with words to the effect of “when Jesus had finished these sayings…”</a:t>
            </a:r>
          </a:p>
          <a:p>
            <a:pPr>
              <a:buNone/>
            </a:pPr>
            <a:r>
              <a:rPr lang="en-US" sz="3100" b="1" dirty="0" smtClean="0">
                <a:solidFill>
                  <a:srgbClr val="993300"/>
                </a:solidFill>
                <a:latin typeface="Times New Roman" pitchFamily="18" charset="0"/>
                <a:cs typeface="Times New Roman" pitchFamily="18" charset="0"/>
              </a:rPr>
              <a:t>See 7:28; 11:1; 13:53; 19:1; and 26:1</a:t>
            </a:r>
          </a:p>
          <a:p>
            <a:pPr>
              <a:buNone/>
            </a:pPr>
            <a:endParaRPr lang="en-US" sz="3100" b="1" dirty="0" smtClean="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Don’t believe me?  </a:t>
            </a:r>
          </a:p>
          <a:p>
            <a:pPr>
              <a:buNone/>
            </a:pPr>
            <a:r>
              <a:rPr lang="en-US" b="1" dirty="0" smtClean="0">
                <a:solidFill>
                  <a:srgbClr val="993300"/>
                </a:solidFill>
                <a:latin typeface="Times New Roman" pitchFamily="18" charset="0"/>
                <a:cs typeface="Times New Roman" pitchFamily="18" charset="0"/>
              </a:rPr>
              <a:t>	</a:t>
            </a:r>
            <a:r>
              <a:rPr lang="en-US" sz="3100" b="1" dirty="0" smtClean="0">
                <a:solidFill>
                  <a:srgbClr val="993300"/>
                </a:solidFill>
                <a:latin typeface="Times New Roman" pitchFamily="18" charset="0"/>
                <a:cs typeface="Times New Roman" pitchFamily="18" charset="0"/>
              </a:rPr>
              <a:t>Each sermon ends with words to the effect of “when Jesus had finished these sayings…”</a:t>
            </a:r>
          </a:p>
          <a:p>
            <a:pPr>
              <a:buNone/>
            </a:pPr>
            <a:r>
              <a:rPr lang="en-US" sz="3100" b="1" dirty="0" smtClean="0">
                <a:solidFill>
                  <a:srgbClr val="993300"/>
                </a:solidFill>
                <a:latin typeface="Times New Roman" pitchFamily="18" charset="0"/>
                <a:cs typeface="Times New Roman" pitchFamily="18" charset="0"/>
              </a:rPr>
              <a:t>See 7:28; 11:1; 13:53; 19:1; and 26:1</a:t>
            </a:r>
          </a:p>
          <a:p>
            <a:pPr>
              <a:buNone/>
            </a:pPr>
            <a:endParaRPr lang="en-US" sz="3100" b="1" dirty="0" smtClean="0">
              <a:solidFill>
                <a:srgbClr val="993300"/>
              </a:solidFill>
              <a:latin typeface="Times New Roman" pitchFamily="18" charset="0"/>
              <a:cs typeface="Times New Roman" pitchFamily="18" charset="0"/>
            </a:endParaRPr>
          </a:p>
          <a:p>
            <a:pPr>
              <a:buNone/>
            </a:pPr>
            <a:r>
              <a:rPr lang="en-US" sz="3100" b="1" dirty="0" smtClean="0">
                <a:solidFill>
                  <a:srgbClr val="993300"/>
                </a:solidFill>
                <a:latin typeface="Times New Roman" pitchFamily="18" charset="0"/>
                <a:cs typeface="Times New Roman" pitchFamily="18" charset="0"/>
              </a:rPr>
              <a:t>This brings us to our schedule for the Bible study…</a:t>
            </a:r>
            <a:endParaRPr lang="en-US" sz="3100"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a:buNone/>
            </a:pPr>
            <a:r>
              <a:rPr lang="en-US" b="1" dirty="0" smtClean="0">
                <a:solidFill>
                  <a:srgbClr val="993300"/>
                </a:solidFill>
                <a:latin typeface="Times New Roman" pitchFamily="18" charset="0"/>
                <a:cs typeface="Times New Roman" pitchFamily="18" charset="0"/>
              </a:rPr>
              <a:t>St. Mark—possibly only connected to Jesus in Mark 14:51-52; a cousin and co-laborer of Barnabas (and Paul) and disciple of Peter.</a:t>
            </a:r>
          </a:p>
          <a:p>
            <a:pPr>
              <a:buNone/>
            </a:pP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a:buNone/>
            </a:pPr>
            <a:r>
              <a:rPr lang="en-US" b="1" dirty="0" smtClean="0">
                <a:solidFill>
                  <a:srgbClr val="993300"/>
                </a:solidFill>
                <a:latin typeface="Times New Roman" pitchFamily="18" charset="0"/>
                <a:cs typeface="Times New Roman" pitchFamily="18" charset="0"/>
              </a:rPr>
              <a:t>Week 1—July 16</a:t>
            </a:r>
            <a:r>
              <a:rPr lang="en-US" b="1" baseline="30000" dirty="0" smtClean="0">
                <a:solidFill>
                  <a:srgbClr val="993300"/>
                </a:solidFill>
                <a:latin typeface="Times New Roman" pitchFamily="18" charset="0"/>
                <a:cs typeface="Times New Roman" pitchFamily="18" charset="0"/>
              </a:rPr>
              <a:t>th</a:t>
            </a:r>
            <a:r>
              <a:rPr lang="en-US" b="1" dirty="0" smtClean="0">
                <a:solidFill>
                  <a:srgbClr val="993300"/>
                </a:solidFill>
                <a:latin typeface="Times New Roman" pitchFamily="18" charset="0"/>
                <a:cs typeface="Times New Roman" pitchFamily="18" charset="0"/>
              </a:rPr>
              <a:t>: Introduction</a:t>
            </a:r>
          </a:p>
          <a:p>
            <a:pPr>
              <a:buNone/>
            </a:pPr>
            <a:r>
              <a:rPr lang="en-US" b="1" dirty="0" smtClean="0">
                <a:solidFill>
                  <a:srgbClr val="993300"/>
                </a:solidFill>
                <a:latin typeface="Times New Roman" pitchFamily="18" charset="0"/>
                <a:cs typeface="Times New Roman" pitchFamily="18" charset="0"/>
              </a:rPr>
              <a:t>Week 2—July 23</a:t>
            </a:r>
            <a:r>
              <a:rPr lang="en-US" b="1" baseline="30000" dirty="0" smtClean="0">
                <a:solidFill>
                  <a:srgbClr val="993300"/>
                </a:solidFill>
                <a:latin typeface="Times New Roman" pitchFamily="18" charset="0"/>
                <a:cs typeface="Times New Roman" pitchFamily="18" charset="0"/>
              </a:rPr>
              <a:t>rd</a:t>
            </a:r>
            <a:r>
              <a:rPr lang="en-US" b="1" dirty="0" smtClean="0">
                <a:solidFill>
                  <a:srgbClr val="993300"/>
                </a:solidFill>
                <a:latin typeface="Times New Roman" pitchFamily="18" charset="0"/>
                <a:cs typeface="Times New Roman" pitchFamily="18" charset="0"/>
              </a:rPr>
              <a:t>: The Infancy Narrative</a:t>
            </a:r>
          </a:p>
          <a:p>
            <a:pPr>
              <a:buNone/>
            </a:pPr>
            <a:r>
              <a:rPr lang="en-US" b="1" dirty="0" smtClean="0">
                <a:solidFill>
                  <a:srgbClr val="993300"/>
                </a:solidFill>
                <a:latin typeface="Times New Roman" pitchFamily="18" charset="0"/>
                <a:cs typeface="Times New Roman" pitchFamily="18" charset="0"/>
              </a:rPr>
              <a:t>Week 3—July 30</a:t>
            </a:r>
            <a:r>
              <a:rPr lang="en-US" b="1" baseline="30000" dirty="0" smtClean="0">
                <a:solidFill>
                  <a:srgbClr val="993300"/>
                </a:solidFill>
                <a:latin typeface="Times New Roman" pitchFamily="18" charset="0"/>
                <a:cs typeface="Times New Roman" pitchFamily="18" charset="0"/>
              </a:rPr>
              <a:t>th</a:t>
            </a:r>
            <a:r>
              <a:rPr lang="en-US" b="1" dirty="0" smtClean="0">
                <a:solidFill>
                  <a:srgbClr val="993300"/>
                </a:solidFill>
                <a:latin typeface="Times New Roman" pitchFamily="18" charset="0"/>
                <a:cs typeface="Times New Roman" pitchFamily="18" charset="0"/>
              </a:rPr>
              <a:t>: The Beginning of Jesus’ Ministry and the Sermon on the Mount</a:t>
            </a:r>
          </a:p>
          <a:p>
            <a:pPr>
              <a:buNone/>
            </a:pPr>
            <a:r>
              <a:rPr lang="en-US" b="1" dirty="0" smtClean="0">
                <a:solidFill>
                  <a:srgbClr val="993300"/>
                </a:solidFill>
                <a:latin typeface="Times New Roman" pitchFamily="18" charset="0"/>
                <a:cs typeface="Times New Roman" pitchFamily="18" charset="0"/>
              </a:rPr>
              <a:t>August 6</a:t>
            </a:r>
            <a:r>
              <a:rPr lang="en-US" b="1" baseline="30000" dirty="0" smtClean="0">
                <a:solidFill>
                  <a:srgbClr val="993300"/>
                </a:solidFill>
                <a:latin typeface="Times New Roman" pitchFamily="18" charset="0"/>
                <a:cs typeface="Times New Roman" pitchFamily="18" charset="0"/>
              </a:rPr>
              <a:t>th</a:t>
            </a:r>
            <a:r>
              <a:rPr lang="en-US" b="1" dirty="0" smtClean="0">
                <a:solidFill>
                  <a:srgbClr val="993300"/>
                </a:solidFill>
                <a:latin typeface="Times New Roman" pitchFamily="18" charset="0"/>
                <a:cs typeface="Times New Roman" pitchFamily="18" charset="0"/>
              </a:rPr>
              <a:t>—Feast of the Transfiguration</a:t>
            </a:r>
          </a:p>
          <a:p>
            <a:pPr>
              <a:buNone/>
            </a:pPr>
            <a:r>
              <a:rPr lang="en-US" b="1" dirty="0" smtClean="0">
                <a:solidFill>
                  <a:srgbClr val="993300"/>
                </a:solidFill>
                <a:latin typeface="Times New Roman" pitchFamily="18" charset="0"/>
                <a:cs typeface="Times New Roman" pitchFamily="18" charset="0"/>
              </a:rPr>
              <a:t>Week 4—August 13</a:t>
            </a:r>
            <a:r>
              <a:rPr lang="en-US" b="1" baseline="30000" dirty="0" smtClean="0">
                <a:solidFill>
                  <a:srgbClr val="993300"/>
                </a:solidFill>
                <a:latin typeface="Times New Roman" pitchFamily="18" charset="0"/>
                <a:cs typeface="Times New Roman" pitchFamily="18" charset="0"/>
              </a:rPr>
              <a:t>th</a:t>
            </a:r>
            <a:r>
              <a:rPr lang="en-US" b="1" dirty="0" smtClean="0">
                <a:solidFill>
                  <a:srgbClr val="993300"/>
                </a:solidFill>
                <a:latin typeface="Times New Roman" pitchFamily="18" charset="0"/>
                <a:cs typeface="Times New Roman" pitchFamily="18" charset="0"/>
              </a:rPr>
              <a:t>: </a:t>
            </a:r>
            <a:r>
              <a:rPr lang="en-US" b="1" dirty="0" err="1" smtClean="0">
                <a:solidFill>
                  <a:srgbClr val="993300"/>
                </a:solidFill>
                <a:latin typeface="Times New Roman" pitchFamily="18" charset="0"/>
                <a:cs typeface="Times New Roman" pitchFamily="18" charset="0"/>
              </a:rPr>
              <a:t>Jesus’s</a:t>
            </a:r>
            <a:r>
              <a:rPr lang="en-US" b="1" dirty="0" smtClean="0">
                <a:solidFill>
                  <a:srgbClr val="993300"/>
                </a:solidFill>
                <a:latin typeface="Times New Roman" pitchFamily="18" charset="0"/>
                <a:cs typeface="Times New Roman" pitchFamily="18" charset="0"/>
              </a:rPr>
              <a:t> Miracles and the Missionary Discourse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Week 5—August 20</a:t>
            </a:r>
            <a:r>
              <a:rPr lang="en-US" b="1" baseline="30000" dirty="0" smtClean="0">
                <a:solidFill>
                  <a:srgbClr val="993300"/>
                </a:solidFill>
                <a:latin typeface="Times New Roman" pitchFamily="18" charset="0"/>
                <a:cs typeface="Times New Roman" pitchFamily="18" charset="0"/>
              </a:rPr>
              <a:t>th</a:t>
            </a:r>
            <a:r>
              <a:rPr lang="en-US" b="1" dirty="0" smtClean="0">
                <a:solidFill>
                  <a:srgbClr val="993300"/>
                </a:solidFill>
                <a:latin typeface="Times New Roman" pitchFamily="18" charset="0"/>
                <a:cs typeface="Times New Roman" pitchFamily="18" charset="0"/>
              </a:rPr>
              <a:t>: Jesus Rejected &amp; Parables of the Kingdom</a:t>
            </a:r>
          </a:p>
          <a:p>
            <a:pPr>
              <a:buNone/>
            </a:pPr>
            <a:r>
              <a:rPr lang="en-US" b="1" dirty="0" smtClean="0">
                <a:solidFill>
                  <a:srgbClr val="993300"/>
                </a:solidFill>
                <a:latin typeface="Times New Roman" pitchFamily="18" charset="0"/>
                <a:cs typeface="Times New Roman" pitchFamily="18" charset="0"/>
              </a:rPr>
              <a:t>Week 6—August 27</a:t>
            </a:r>
            <a:r>
              <a:rPr lang="en-US" b="1" baseline="30000" dirty="0" smtClean="0">
                <a:solidFill>
                  <a:srgbClr val="993300"/>
                </a:solidFill>
                <a:latin typeface="Times New Roman" pitchFamily="18" charset="0"/>
                <a:cs typeface="Times New Roman" pitchFamily="18" charset="0"/>
              </a:rPr>
              <a:t>th</a:t>
            </a:r>
            <a:r>
              <a:rPr lang="en-US" b="1" dirty="0" smtClean="0">
                <a:solidFill>
                  <a:srgbClr val="993300"/>
                </a:solidFill>
                <a:latin typeface="Times New Roman" pitchFamily="18" charset="0"/>
                <a:cs typeface="Times New Roman" pitchFamily="18" charset="0"/>
              </a:rPr>
              <a:t>: Miracles, Controversies, and the Cross, &amp; Advice to the Church</a:t>
            </a:r>
          </a:p>
          <a:p>
            <a:pPr>
              <a:buNone/>
            </a:pPr>
            <a:r>
              <a:rPr lang="en-US" b="1" dirty="0" smtClean="0">
                <a:solidFill>
                  <a:srgbClr val="993300"/>
                </a:solidFill>
                <a:latin typeface="Times New Roman" pitchFamily="18" charset="0"/>
                <a:cs typeface="Times New Roman" pitchFamily="18" charset="0"/>
              </a:rPr>
              <a:t>Week 7—September 3</a:t>
            </a:r>
            <a:r>
              <a:rPr lang="en-US" b="1" baseline="30000" dirty="0" smtClean="0">
                <a:solidFill>
                  <a:srgbClr val="993300"/>
                </a:solidFill>
                <a:latin typeface="Times New Roman" pitchFamily="18" charset="0"/>
                <a:cs typeface="Times New Roman" pitchFamily="18" charset="0"/>
              </a:rPr>
              <a:t>rd</a:t>
            </a:r>
            <a:r>
              <a:rPr lang="en-US" b="1" dirty="0" smtClean="0">
                <a:solidFill>
                  <a:srgbClr val="993300"/>
                </a:solidFill>
                <a:latin typeface="Times New Roman" pitchFamily="18" charset="0"/>
                <a:cs typeface="Times New Roman" pitchFamily="18" charset="0"/>
              </a:rPr>
              <a:t>: The Olivet Discourse</a:t>
            </a:r>
          </a:p>
          <a:p>
            <a:pPr>
              <a:buNone/>
            </a:pPr>
            <a:r>
              <a:rPr lang="en-US" b="1" dirty="0" smtClean="0">
                <a:solidFill>
                  <a:srgbClr val="993300"/>
                </a:solidFill>
                <a:latin typeface="Times New Roman" pitchFamily="18" charset="0"/>
                <a:cs typeface="Times New Roman" pitchFamily="18" charset="0"/>
              </a:rPr>
              <a:t>Week 8—September 10</a:t>
            </a:r>
            <a:r>
              <a:rPr lang="en-US" b="1" baseline="30000" dirty="0" smtClean="0">
                <a:solidFill>
                  <a:srgbClr val="993300"/>
                </a:solidFill>
                <a:latin typeface="Times New Roman" pitchFamily="18" charset="0"/>
                <a:cs typeface="Times New Roman" pitchFamily="18" charset="0"/>
              </a:rPr>
              <a:t>th</a:t>
            </a:r>
            <a:r>
              <a:rPr lang="en-US" b="1" dirty="0" smtClean="0">
                <a:solidFill>
                  <a:srgbClr val="993300"/>
                </a:solidFill>
                <a:latin typeface="Times New Roman" pitchFamily="18" charset="0"/>
                <a:cs typeface="Times New Roman" pitchFamily="18" charset="0"/>
              </a:rPr>
              <a:t>: Jesus’ Passion </a:t>
            </a:r>
            <a:r>
              <a:rPr lang="en-US" b="1" smtClean="0">
                <a:solidFill>
                  <a:srgbClr val="993300"/>
                </a:solidFill>
                <a:latin typeface="Times New Roman" pitchFamily="18" charset="0"/>
                <a:cs typeface="Times New Roman" pitchFamily="18" charset="0"/>
              </a:rPr>
              <a:t>and Resurrection</a:t>
            </a:r>
            <a:endParaRPr lang="en-US" b="1" dirty="0" smtClean="0">
              <a:solidFill>
                <a:srgbClr val="993300"/>
              </a:solidFill>
              <a:latin typeface="Times New Roman" pitchFamily="18" charset="0"/>
              <a:cs typeface="Times New Roman" pitchFamily="18" charset="0"/>
            </a:endParaRPr>
          </a:p>
          <a:p>
            <a:pPr>
              <a:buNone/>
            </a:pP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Now on to some “Fun Stuff”…</a:t>
            </a:r>
          </a:p>
          <a:p>
            <a:pPr>
              <a:buNone/>
            </a:pPr>
            <a:endParaRPr lang="en-US" b="1" dirty="0" smtClean="0">
              <a:solidFill>
                <a:srgbClr val="993300"/>
              </a:solidFill>
              <a:latin typeface="Times New Roman" pitchFamily="18" charset="0"/>
              <a:cs typeface="Times New Roman" pitchFamily="18" charset="0"/>
            </a:endParaRPr>
          </a:p>
          <a:p>
            <a:pPr>
              <a:buNone/>
            </a:pPr>
            <a:r>
              <a:rPr lang="en-US" b="1" dirty="0" smtClean="0">
                <a:solidFill>
                  <a:srgbClr val="993300"/>
                </a:solidFill>
                <a:latin typeface="Times New Roman" pitchFamily="18" charset="0"/>
                <a:cs typeface="Times New Roman" pitchFamily="18" charset="0"/>
              </a:rPr>
              <a:t>		How many of you have ever seen images like these?</a:t>
            </a: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	</a:t>
            </a:r>
            <a:endParaRPr lang="en-US" b="1" dirty="0">
              <a:solidFill>
                <a:srgbClr val="993300"/>
              </a:solidFill>
              <a:latin typeface="Times New Roman" pitchFamily="18" charset="0"/>
              <a:cs typeface="Times New Roman" pitchFamily="18" charset="0"/>
            </a:endParaRPr>
          </a:p>
        </p:txBody>
      </p:sp>
      <p:pic>
        <p:nvPicPr>
          <p:cNvPr id="7" name="Picture 6" descr="4 evangelist.JPG"/>
          <p:cNvPicPr>
            <a:picLocks noChangeAspect="1"/>
          </p:cNvPicPr>
          <p:nvPr/>
        </p:nvPicPr>
        <p:blipFill>
          <a:blip r:embed="rId3" cstate="print"/>
          <a:stretch>
            <a:fillRect/>
          </a:stretch>
        </p:blipFill>
        <p:spPr>
          <a:xfrm>
            <a:off x="0" y="0"/>
            <a:ext cx="9143999" cy="6858000"/>
          </a:xfrm>
          <a:prstGeom prst="rect">
            <a:avLst/>
          </a:prstGeom>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	</a:t>
            </a:r>
            <a:endParaRPr lang="en-US" b="1" dirty="0">
              <a:solidFill>
                <a:srgbClr val="993300"/>
              </a:solidFill>
              <a:latin typeface="Times New Roman" pitchFamily="18" charset="0"/>
              <a:cs typeface="Times New Roman" pitchFamily="18" charset="0"/>
            </a:endParaRPr>
          </a:p>
        </p:txBody>
      </p:sp>
      <p:pic>
        <p:nvPicPr>
          <p:cNvPr id="7" name="Picture 6" descr="kells_evangelists.jpg"/>
          <p:cNvPicPr>
            <a:picLocks noChangeAspect="1"/>
          </p:cNvPicPr>
          <p:nvPr/>
        </p:nvPicPr>
        <p:blipFill>
          <a:blip r:embed="rId3" cstate="print"/>
          <a:stretch>
            <a:fillRect/>
          </a:stretch>
        </p:blipFill>
        <p:spPr>
          <a:xfrm>
            <a:off x="0" y="1524000"/>
            <a:ext cx="4610807" cy="5334000"/>
          </a:xfrm>
          <a:prstGeom prst="rect">
            <a:avLst/>
          </a:prstGeom>
        </p:spPr>
      </p:pic>
      <p:pic>
        <p:nvPicPr>
          <p:cNvPr id="8" name="Picture 7" descr="pugintiles3.jpg"/>
          <p:cNvPicPr>
            <a:picLocks noChangeAspect="1"/>
          </p:cNvPicPr>
          <p:nvPr/>
        </p:nvPicPr>
        <p:blipFill>
          <a:blip r:embed="rId4" cstate="print"/>
          <a:stretch>
            <a:fillRect/>
          </a:stretch>
        </p:blipFill>
        <p:spPr>
          <a:xfrm>
            <a:off x="4572000" y="2286000"/>
            <a:ext cx="4572000" cy="4572000"/>
          </a:xfrm>
          <a:prstGeom prst="rect">
            <a:avLst/>
          </a:prstGeom>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fontScale="92500" lnSpcReduction="10000"/>
          </a:bodyPr>
          <a:lstStyle/>
          <a:p>
            <a:pPr marL="0" indent="0">
              <a:buNone/>
            </a:pPr>
            <a:r>
              <a:rPr lang="en-US" b="1" dirty="0" smtClean="0">
                <a:solidFill>
                  <a:srgbClr val="993300"/>
                </a:solidFill>
                <a:latin typeface="Times New Roman" pitchFamily="18" charset="0"/>
                <a:cs typeface="Times New Roman" pitchFamily="18" charset="0"/>
              </a:rPr>
              <a:t>Also from within it </a:t>
            </a:r>
            <a:r>
              <a:rPr lang="en-US" b="1" dirty="0" smtClean="0">
                <a:solidFill>
                  <a:srgbClr val="993300"/>
                </a:solidFill>
                <a:latin typeface="Times New Roman" pitchFamily="18" charset="0"/>
                <a:cs typeface="Times New Roman" pitchFamily="18" charset="0"/>
              </a:rPr>
              <a:t>came the </a:t>
            </a:r>
            <a:r>
              <a:rPr lang="en-US" b="1" dirty="0" smtClean="0">
                <a:solidFill>
                  <a:srgbClr val="993300"/>
                </a:solidFill>
                <a:latin typeface="Times New Roman" pitchFamily="18" charset="0"/>
                <a:cs typeface="Times New Roman" pitchFamily="18" charset="0"/>
              </a:rPr>
              <a:t>likeness of four living creatures. And this was their appearance: they had the likeness of a man. </a:t>
            </a:r>
            <a:r>
              <a:rPr lang="en-US" b="1" baseline="30000" dirty="0" smtClean="0">
                <a:solidFill>
                  <a:srgbClr val="993300"/>
                </a:solidFill>
                <a:latin typeface="Times New Roman" pitchFamily="18" charset="0"/>
                <a:cs typeface="Times New Roman" pitchFamily="18" charset="0"/>
              </a:rPr>
              <a:t> </a:t>
            </a:r>
            <a:r>
              <a:rPr lang="en-US" b="1" dirty="0" smtClean="0">
                <a:solidFill>
                  <a:srgbClr val="993300"/>
                </a:solidFill>
                <a:latin typeface="Times New Roman" pitchFamily="18" charset="0"/>
                <a:cs typeface="Times New Roman" pitchFamily="18" charset="0"/>
              </a:rPr>
              <a:t>Each one had four faces, and each one had four wings. </a:t>
            </a:r>
          </a:p>
          <a:p>
            <a:pPr marL="0" indent="0">
              <a:buNone/>
            </a:pPr>
            <a:r>
              <a:rPr lang="en-US" b="1" dirty="0" smtClean="0">
                <a:solidFill>
                  <a:srgbClr val="993300"/>
                </a:solidFill>
                <a:latin typeface="Times New Roman" pitchFamily="18" charset="0"/>
                <a:cs typeface="Times New Roman" pitchFamily="18" charset="0"/>
              </a:rPr>
              <a:t>As </a:t>
            </a:r>
            <a:r>
              <a:rPr lang="en-US" b="1" dirty="0" smtClean="0">
                <a:solidFill>
                  <a:srgbClr val="993300"/>
                </a:solidFill>
                <a:latin typeface="Times New Roman" pitchFamily="18" charset="0"/>
                <a:cs typeface="Times New Roman" pitchFamily="18" charset="0"/>
              </a:rPr>
              <a:t>for the likeness of their faces, each had the face of a man; each of the four had the face of a lion on the right side, each of the four had the face of an ox on the left side, and each of the four had the face of an eagle. </a:t>
            </a:r>
            <a:r>
              <a:rPr lang="en-US" b="1" baseline="30000" dirty="0" smtClean="0">
                <a:solidFill>
                  <a:srgbClr val="993300"/>
                </a:solidFill>
                <a:latin typeface="Times New Roman" pitchFamily="18" charset="0"/>
                <a:cs typeface="Times New Roman" pitchFamily="18" charset="0"/>
              </a:rPr>
              <a:t> </a:t>
            </a:r>
            <a:r>
              <a:rPr lang="en-US" b="1" dirty="0" smtClean="0">
                <a:solidFill>
                  <a:srgbClr val="993300"/>
                </a:solidFill>
                <a:latin typeface="Times New Roman" pitchFamily="18" charset="0"/>
                <a:cs typeface="Times New Roman" pitchFamily="18" charset="0"/>
              </a:rPr>
              <a:t>Thus were their faces. </a:t>
            </a:r>
            <a:endParaRPr lang="en-US" b="1" dirty="0" smtClean="0">
              <a:solidFill>
                <a:srgbClr val="993300"/>
              </a:solidFill>
              <a:latin typeface="Times New Roman" pitchFamily="18" charset="0"/>
              <a:cs typeface="Times New Roman" pitchFamily="18" charset="0"/>
            </a:endParaRPr>
          </a:p>
          <a:p>
            <a:pPr marL="0" indent="0" algn="r">
              <a:buNone/>
            </a:pPr>
            <a:r>
              <a:rPr lang="en-US" sz="2600" b="1" dirty="0" smtClean="0">
                <a:solidFill>
                  <a:srgbClr val="993300"/>
                </a:solidFill>
                <a:latin typeface="Times New Roman" pitchFamily="18" charset="0"/>
                <a:cs typeface="Times New Roman" pitchFamily="18" charset="0"/>
              </a:rPr>
              <a:t>Ezekiel 1: 5-6, 10-11</a:t>
            </a:r>
            <a:endParaRPr lang="en-US" sz="2600" b="1" dirty="0" smtClean="0">
              <a:solidFill>
                <a:srgbClr val="993300"/>
              </a:solidFill>
              <a:latin typeface="Times New Roman" pitchFamily="18" charset="0"/>
              <a:cs typeface="Times New Roman" pitchFamily="18" charset="0"/>
            </a:endParaRPr>
          </a:p>
          <a:p>
            <a:pPr marL="0" indent="0">
              <a:buNone/>
            </a:pP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Autofit/>
          </a:bodyPr>
          <a:lstStyle/>
          <a:p>
            <a:pPr marL="0" indent="0">
              <a:buNone/>
            </a:pPr>
            <a:r>
              <a:rPr lang="en-US" b="1" dirty="0" smtClean="0">
                <a:solidFill>
                  <a:srgbClr val="993300"/>
                </a:solidFill>
                <a:latin typeface="Times New Roman" pitchFamily="18" charset="0"/>
                <a:cs typeface="Times New Roman" pitchFamily="18" charset="0"/>
              </a:rPr>
              <a:t>St. Jerome gave this explanation for why each of the evangelists is represented as they are:</a:t>
            </a:r>
          </a:p>
          <a:p>
            <a:pPr marL="0" indent="0">
              <a:buNone/>
            </a:pPr>
            <a:r>
              <a:rPr lang="en-US" b="1" dirty="0" smtClean="0">
                <a:solidFill>
                  <a:srgbClr val="993300"/>
                </a:solidFill>
                <a:latin typeface="Times New Roman" pitchFamily="18" charset="0"/>
                <a:cs typeface="Times New Roman" pitchFamily="18" charset="0"/>
              </a:rPr>
              <a:t>	“The </a:t>
            </a:r>
            <a:r>
              <a:rPr lang="en-US" b="1" dirty="0" smtClean="0">
                <a:solidFill>
                  <a:srgbClr val="993300"/>
                </a:solidFill>
                <a:latin typeface="Times New Roman" pitchFamily="18" charset="0"/>
                <a:cs typeface="Times New Roman" pitchFamily="18" charset="0"/>
              </a:rPr>
              <a:t>first face of a man signifies Matthew, who began his narrative as though about a man: </a:t>
            </a:r>
            <a:r>
              <a:rPr lang="en-US" b="1" dirty="0" smtClean="0">
                <a:solidFill>
                  <a:srgbClr val="993300"/>
                </a:solidFill>
                <a:latin typeface="Times New Roman" pitchFamily="18" charset="0"/>
                <a:cs typeface="Times New Roman" pitchFamily="18" charset="0"/>
              </a:rPr>
              <a:t>‘The </a:t>
            </a:r>
            <a:r>
              <a:rPr lang="en-US" b="1" dirty="0" smtClean="0">
                <a:solidFill>
                  <a:srgbClr val="993300"/>
                </a:solidFill>
                <a:latin typeface="Times New Roman" pitchFamily="18" charset="0"/>
                <a:cs typeface="Times New Roman" pitchFamily="18" charset="0"/>
              </a:rPr>
              <a:t>book of the generation of Jesus Christ the son of David, the son of Abraham</a:t>
            </a:r>
            <a:r>
              <a:rPr lang="en-US" b="1" dirty="0" smtClean="0">
                <a:solidFill>
                  <a:srgbClr val="993300"/>
                </a:solidFill>
                <a:latin typeface="Times New Roman" pitchFamily="18" charset="0"/>
                <a:cs typeface="Times New Roman" pitchFamily="18" charset="0"/>
              </a:rPr>
              <a:t>.’…</a:t>
            </a: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marL="0" indent="0">
              <a:buNone/>
            </a:pPr>
            <a:r>
              <a:rPr lang="en-US" b="1" dirty="0" smtClean="0">
                <a:solidFill>
                  <a:srgbClr val="993300"/>
                </a:solidFill>
                <a:latin typeface="Times New Roman" pitchFamily="18" charset="0"/>
                <a:cs typeface="Times New Roman" pitchFamily="18" charset="0"/>
              </a:rPr>
              <a:t>	“The </a:t>
            </a:r>
            <a:r>
              <a:rPr lang="en-US" b="1" dirty="0" smtClean="0">
                <a:solidFill>
                  <a:srgbClr val="993300"/>
                </a:solidFill>
                <a:latin typeface="Times New Roman" pitchFamily="18" charset="0"/>
                <a:cs typeface="Times New Roman" pitchFamily="18" charset="0"/>
              </a:rPr>
              <a:t>second </a:t>
            </a:r>
            <a:r>
              <a:rPr lang="en-US" b="1" dirty="0" smtClean="0">
                <a:solidFill>
                  <a:srgbClr val="993300"/>
                </a:solidFill>
                <a:latin typeface="Times New Roman" pitchFamily="18" charset="0"/>
                <a:cs typeface="Times New Roman" pitchFamily="18" charset="0"/>
              </a:rPr>
              <a:t>face signifies Mark </a:t>
            </a:r>
            <a:r>
              <a:rPr lang="en-US" b="1" dirty="0" smtClean="0">
                <a:solidFill>
                  <a:srgbClr val="993300"/>
                </a:solidFill>
                <a:latin typeface="Times New Roman" pitchFamily="18" charset="0"/>
                <a:cs typeface="Times New Roman" pitchFamily="18" charset="0"/>
              </a:rPr>
              <a:t>in whom the voice of a lion roaring in the wilderness is heard: “A voice of one shouting in the desert: Prepare the way of the Lord, make his paths straight.”</a:t>
            </a:r>
          </a:p>
          <a:p>
            <a:pPr>
              <a:buNone/>
            </a:pPr>
            <a:endParaRPr lang="en-US" b="1" dirty="0">
              <a:solidFill>
                <a:srgbClr val="993300"/>
              </a:solidFill>
              <a:latin typeface="Times New Roman" pitchFamily="18" charset="0"/>
              <a:cs typeface="Times New Roman" pitchFamily="18" charset="0"/>
            </a:endParaRPr>
          </a:p>
        </p:txBody>
      </p:sp>
      <p:pic>
        <p:nvPicPr>
          <p:cNvPr id="7" name="Picture 6" descr="Venetian-Lion.jpg"/>
          <p:cNvPicPr>
            <a:picLocks noChangeAspect="1"/>
          </p:cNvPicPr>
          <p:nvPr/>
        </p:nvPicPr>
        <p:blipFill>
          <a:blip r:embed="rId3" cstate="print"/>
          <a:stretch>
            <a:fillRect/>
          </a:stretch>
        </p:blipFill>
        <p:spPr>
          <a:xfrm>
            <a:off x="4876800" y="3638550"/>
            <a:ext cx="4076700" cy="3057525"/>
          </a:xfrm>
          <a:prstGeom prst="rect">
            <a:avLst/>
          </a:prstGeom>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marL="0" indent="0">
              <a:buNone/>
            </a:pPr>
            <a:r>
              <a:rPr lang="en-US" b="1" dirty="0" smtClean="0">
                <a:solidFill>
                  <a:srgbClr val="993300"/>
                </a:solidFill>
                <a:latin typeface="Times New Roman" pitchFamily="18" charset="0"/>
                <a:cs typeface="Times New Roman" pitchFamily="18" charset="0"/>
              </a:rPr>
              <a:t>	“The </a:t>
            </a:r>
            <a:r>
              <a:rPr lang="en-US" b="1" dirty="0" smtClean="0">
                <a:solidFill>
                  <a:srgbClr val="993300"/>
                </a:solidFill>
                <a:latin typeface="Times New Roman" pitchFamily="18" charset="0"/>
                <a:cs typeface="Times New Roman" pitchFamily="18" charset="0"/>
              </a:rPr>
              <a:t>third </a:t>
            </a:r>
            <a:r>
              <a:rPr lang="en-US" b="1" dirty="0" smtClean="0">
                <a:solidFill>
                  <a:srgbClr val="993300"/>
                </a:solidFill>
                <a:latin typeface="Times New Roman" pitchFamily="18" charset="0"/>
                <a:cs typeface="Times New Roman" pitchFamily="18" charset="0"/>
              </a:rPr>
              <a:t>is </a:t>
            </a:r>
            <a:r>
              <a:rPr lang="en-US" b="1" dirty="0" smtClean="0">
                <a:solidFill>
                  <a:srgbClr val="993300"/>
                </a:solidFill>
                <a:latin typeface="Times New Roman" pitchFamily="18" charset="0"/>
                <a:cs typeface="Times New Roman" pitchFamily="18" charset="0"/>
              </a:rPr>
              <a:t>the </a:t>
            </a:r>
            <a:r>
              <a:rPr lang="en-US" b="1" dirty="0" smtClean="0">
                <a:solidFill>
                  <a:srgbClr val="993300"/>
                </a:solidFill>
                <a:latin typeface="Times New Roman" pitchFamily="18" charset="0"/>
                <a:cs typeface="Times New Roman" pitchFamily="18" charset="0"/>
              </a:rPr>
              <a:t>face </a:t>
            </a:r>
            <a:r>
              <a:rPr lang="en-US" b="1" dirty="0" smtClean="0">
                <a:solidFill>
                  <a:srgbClr val="993300"/>
                </a:solidFill>
                <a:latin typeface="Times New Roman" pitchFamily="18" charset="0"/>
                <a:cs typeface="Times New Roman" pitchFamily="18" charset="0"/>
              </a:rPr>
              <a:t>of the calf which prefigures that the evangelist Luke began with Zachariah the priest.</a:t>
            </a:r>
            <a:endParaRPr lang="en-US" b="1" dirty="0">
              <a:solidFill>
                <a:srgbClr val="993300"/>
              </a:solidFill>
              <a:latin typeface="Times New Roman" pitchFamily="18" charset="0"/>
              <a:cs typeface="Times New Roman" pitchFamily="18" charset="0"/>
            </a:endParaRPr>
          </a:p>
        </p:txBody>
      </p:sp>
      <p:pic>
        <p:nvPicPr>
          <p:cNvPr id="7" name="Picture 6" descr="signs1-stluke.jpg"/>
          <p:cNvPicPr>
            <a:picLocks noChangeAspect="1"/>
          </p:cNvPicPr>
          <p:nvPr/>
        </p:nvPicPr>
        <p:blipFill>
          <a:blip r:embed="rId3" cstate="print"/>
          <a:stretch>
            <a:fillRect/>
          </a:stretch>
        </p:blipFill>
        <p:spPr>
          <a:xfrm>
            <a:off x="5562600" y="2700718"/>
            <a:ext cx="3454399" cy="4081082"/>
          </a:xfrm>
          <a:prstGeom prst="rect">
            <a:avLst/>
          </a:prstGeom>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marL="0" indent="0">
              <a:buNone/>
            </a:pPr>
            <a:r>
              <a:rPr lang="en-US" b="1" dirty="0" smtClean="0">
                <a:solidFill>
                  <a:srgbClr val="993300"/>
                </a:solidFill>
                <a:latin typeface="Times New Roman" pitchFamily="18" charset="0"/>
                <a:cs typeface="Times New Roman" pitchFamily="18" charset="0"/>
              </a:rPr>
              <a:t>	</a:t>
            </a:r>
            <a:r>
              <a:rPr lang="en-US" b="1" dirty="0" smtClean="0">
                <a:solidFill>
                  <a:srgbClr val="993300"/>
                </a:solidFill>
                <a:latin typeface="Times New Roman" pitchFamily="18" charset="0"/>
                <a:cs typeface="Times New Roman" pitchFamily="18" charset="0"/>
              </a:rPr>
              <a:t> </a:t>
            </a:r>
            <a:r>
              <a:rPr lang="en-US" b="1" dirty="0" smtClean="0">
                <a:solidFill>
                  <a:srgbClr val="993300"/>
                </a:solidFill>
                <a:latin typeface="Times New Roman" pitchFamily="18" charset="0"/>
                <a:cs typeface="Times New Roman" pitchFamily="18" charset="0"/>
              </a:rPr>
              <a:t>“The </a:t>
            </a:r>
            <a:r>
              <a:rPr lang="en-US" b="1" dirty="0" smtClean="0">
                <a:solidFill>
                  <a:srgbClr val="993300"/>
                </a:solidFill>
                <a:latin typeface="Times New Roman" pitchFamily="18" charset="0"/>
                <a:cs typeface="Times New Roman" pitchFamily="18" charset="0"/>
              </a:rPr>
              <a:t>fourth </a:t>
            </a:r>
            <a:r>
              <a:rPr lang="en-US" b="1" dirty="0" smtClean="0">
                <a:solidFill>
                  <a:srgbClr val="993300"/>
                </a:solidFill>
                <a:latin typeface="Times New Roman" pitchFamily="18" charset="0"/>
                <a:cs typeface="Times New Roman" pitchFamily="18" charset="0"/>
              </a:rPr>
              <a:t>face signifies </a:t>
            </a:r>
            <a:r>
              <a:rPr lang="en-US" b="1" dirty="0" smtClean="0">
                <a:solidFill>
                  <a:srgbClr val="993300"/>
                </a:solidFill>
                <a:latin typeface="Times New Roman" pitchFamily="18" charset="0"/>
                <a:cs typeface="Times New Roman" pitchFamily="18" charset="0"/>
              </a:rPr>
              <a:t>John the evangelist who, having taken up eagle’s wings and hastening toward higher matters, discusses the Word of God</a:t>
            </a:r>
            <a:r>
              <a:rPr lang="en-US" b="1" dirty="0" smtClean="0">
                <a:solidFill>
                  <a:srgbClr val="993300"/>
                </a:solidFill>
                <a:latin typeface="Times New Roman" pitchFamily="18" charset="0"/>
                <a:cs typeface="Times New Roman" pitchFamily="18" charset="0"/>
              </a:rPr>
              <a:t>.”</a:t>
            </a:r>
            <a:endParaRPr lang="en-US" b="1" dirty="0">
              <a:solidFill>
                <a:srgbClr val="993300"/>
              </a:solidFill>
              <a:latin typeface="Times New Roman" pitchFamily="18" charset="0"/>
              <a:cs typeface="Times New Roman" pitchFamily="18" charset="0"/>
            </a:endParaRPr>
          </a:p>
        </p:txBody>
      </p:sp>
      <p:pic>
        <p:nvPicPr>
          <p:cNvPr id="7" name="Picture 6" descr="evangelists-john.jpg"/>
          <p:cNvPicPr>
            <a:picLocks noChangeAspect="1"/>
          </p:cNvPicPr>
          <p:nvPr/>
        </p:nvPicPr>
        <p:blipFill>
          <a:blip r:embed="rId3" cstate="print"/>
          <a:stretch>
            <a:fillRect/>
          </a:stretch>
        </p:blipFill>
        <p:spPr>
          <a:xfrm>
            <a:off x="5486400" y="3124200"/>
            <a:ext cx="3543300" cy="35433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a:buNone/>
            </a:pPr>
            <a:r>
              <a:rPr lang="en-US" b="1" dirty="0" smtClean="0">
                <a:solidFill>
                  <a:srgbClr val="993300"/>
                </a:solidFill>
                <a:latin typeface="Times New Roman" pitchFamily="18" charset="0"/>
                <a:cs typeface="Times New Roman" pitchFamily="18" charset="0"/>
              </a:rPr>
              <a:t>St. Mark—possibly only connected to Jesus in Mark 14:51-52; a cousin and co-laborer of Barnabas (and Paul) and disciple of Peter.</a:t>
            </a:r>
          </a:p>
          <a:p>
            <a:pPr>
              <a:buNone/>
            </a:pPr>
            <a:r>
              <a:rPr lang="en-US" b="1" dirty="0" smtClean="0">
                <a:solidFill>
                  <a:srgbClr val="993300"/>
                </a:solidFill>
                <a:latin typeface="Times New Roman" pitchFamily="18" charset="0"/>
                <a:cs typeface="Times New Roman" pitchFamily="18" charset="0"/>
              </a:rPr>
              <a:t>St. Luke—a Syrian physician traveled extensively with Paul on his missionary journeys.  </a:t>
            </a:r>
          </a:p>
          <a:p>
            <a:pPr>
              <a:buNone/>
            </a:pP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Next Week:</a:t>
            </a:r>
          </a:p>
          <a:p>
            <a:pPr>
              <a:buNone/>
            </a:pPr>
            <a:endParaRPr lang="en-US" b="1" dirty="0" smtClean="0">
              <a:solidFill>
                <a:srgbClr val="993300"/>
              </a:solidFill>
              <a:latin typeface="Times New Roman" pitchFamily="18" charset="0"/>
              <a:cs typeface="Times New Roman" pitchFamily="18" charset="0"/>
            </a:endParaRPr>
          </a:p>
          <a:p>
            <a:pPr algn="ctr">
              <a:buNone/>
            </a:pPr>
            <a:r>
              <a:rPr lang="en-US" sz="4000" b="1" dirty="0" smtClean="0">
                <a:solidFill>
                  <a:srgbClr val="993300"/>
                </a:solidFill>
                <a:latin typeface="Times New Roman" pitchFamily="18" charset="0"/>
                <a:cs typeface="Times New Roman" pitchFamily="18" charset="0"/>
              </a:rPr>
              <a:t>The Infancy Narratives</a:t>
            </a:r>
          </a:p>
          <a:p>
            <a:pPr algn="ctr">
              <a:buNone/>
            </a:pPr>
            <a:r>
              <a:rPr lang="en-US" sz="4000" b="1" dirty="0" smtClean="0">
                <a:solidFill>
                  <a:srgbClr val="993300"/>
                </a:solidFill>
                <a:latin typeface="Times New Roman" pitchFamily="18" charset="0"/>
                <a:cs typeface="Times New Roman" pitchFamily="18" charset="0"/>
              </a:rPr>
              <a:t>Chapters 1 &amp; 2</a:t>
            </a:r>
            <a:endParaRPr lang="en-US" sz="4000"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fontScale="92500"/>
          </a:bodyPr>
          <a:lstStyle/>
          <a:p>
            <a:pPr>
              <a:buNone/>
            </a:pPr>
            <a:r>
              <a:rPr lang="en-US" b="1" dirty="0" smtClean="0">
                <a:solidFill>
                  <a:srgbClr val="993300"/>
                </a:solidFill>
                <a:latin typeface="Times New Roman" pitchFamily="18" charset="0"/>
                <a:cs typeface="Times New Roman" pitchFamily="18" charset="0"/>
              </a:rPr>
              <a:t>St. Mark—possibly only connected to Jesus in Mark 14:51-52; a cousin and co-laborer of Barnabas (and Paul) and disciple of Peter.</a:t>
            </a:r>
          </a:p>
          <a:p>
            <a:pPr>
              <a:buNone/>
            </a:pPr>
            <a:r>
              <a:rPr lang="en-US" b="1" dirty="0" smtClean="0">
                <a:solidFill>
                  <a:srgbClr val="993300"/>
                </a:solidFill>
                <a:latin typeface="Times New Roman" pitchFamily="18" charset="0"/>
                <a:cs typeface="Times New Roman" pitchFamily="18" charset="0"/>
              </a:rPr>
              <a:t>St. Luke—a Syrian physician traveled extensively with Paul on his missionary journeys.  </a:t>
            </a:r>
          </a:p>
          <a:p>
            <a:pPr>
              <a:buNone/>
            </a:pPr>
            <a:r>
              <a:rPr lang="en-US" b="1" dirty="0" smtClean="0">
                <a:solidFill>
                  <a:srgbClr val="993300"/>
                </a:solidFill>
                <a:latin typeface="Times New Roman" pitchFamily="18" charset="0"/>
                <a:cs typeface="Times New Roman" pitchFamily="18" charset="0"/>
              </a:rPr>
              <a:t>St. John—one of The Twelve, “The Beloved Disciple,”  a fisherman called one of the “Sons of Thunder,”  the only Apostle not martyred.</a:t>
            </a:r>
          </a:p>
          <a:p>
            <a:pPr>
              <a:buNone/>
            </a:pP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marL="0" indent="0">
              <a:buNone/>
            </a:pPr>
            <a:r>
              <a:rPr lang="en-US" b="1" dirty="0" smtClean="0">
                <a:solidFill>
                  <a:srgbClr val="993300"/>
                </a:solidFill>
                <a:latin typeface="Times New Roman" pitchFamily="18" charset="0"/>
                <a:cs typeface="Times New Roman" pitchFamily="18" charset="0"/>
              </a:rPr>
              <a:t>	St. Matthew—one of the Apostles, like John, an eyewitness to much of what transpired in the life and ministry of Jesus, but not all.  Matthew was a tax collector, in the eyes of most Jews a traitor and collaborator with the Roman occupiers.  He was also known as Levi, the son of </a:t>
            </a:r>
            <a:r>
              <a:rPr lang="en-US" b="1" dirty="0" err="1" smtClean="0">
                <a:solidFill>
                  <a:srgbClr val="993300"/>
                </a:solidFill>
                <a:latin typeface="Times New Roman" pitchFamily="18" charset="0"/>
                <a:cs typeface="Times New Roman" pitchFamily="18" charset="0"/>
              </a:rPr>
              <a:t>Alphaeus</a:t>
            </a:r>
            <a:r>
              <a:rPr lang="en-US" b="1" dirty="0" smtClean="0">
                <a:solidFill>
                  <a:srgbClr val="993300"/>
                </a:solidFill>
                <a:latin typeface="Times New Roman" pitchFamily="18" charset="0"/>
                <a:cs typeface="Times New Roman" pitchFamily="18" charset="0"/>
              </a:rPr>
              <a:t> (in Mark 2:14 and Luke 5:27). </a:t>
            </a: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8229600" cy="4876800"/>
          </a:xfrm>
        </p:spPr>
        <p:txBody>
          <a:bodyPr>
            <a:normAutofit/>
          </a:bodyPr>
          <a:lstStyle/>
          <a:p>
            <a:pPr algn="ctr">
              <a:buNone/>
            </a:pPr>
            <a:r>
              <a:rPr lang="en-US" sz="4300" b="1" dirty="0" smtClean="0">
                <a:solidFill>
                  <a:srgbClr val="993300"/>
                </a:solidFill>
                <a:latin typeface="Times New Roman" pitchFamily="18" charset="0"/>
                <a:cs typeface="Times New Roman" pitchFamily="18" charset="0"/>
              </a:rPr>
              <a:t>Intended Audience</a:t>
            </a:r>
          </a:p>
          <a:p>
            <a:pPr>
              <a:buNone/>
            </a:pPr>
            <a:r>
              <a:rPr lang="en-US" b="1" dirty="0" smtClean="0">
                <a:solidFill>
                  <a:srgbClr val="993300"/>
                </a:solidFill>
                <a:latin typeface="Times New Roman" pitchFamily="18" charset="0"/>
                <a:cs typeface="Times New Roman" pitchFamily="18" charset="0"/>
              </a:rPr>
              <a:t/>
            </a:r>
            <a:br>
              <a:rPr lang="en-US" b="1" dirty="0" smtClean="0">
                <a:solidFill>
                  <a:srgbClr val="993300"/>
                </a:solidFill>
                <a:latin typeface="Times New Roman" pitchFamily="18" charset="0"/>
                <a:cs typeface="Times New Roman" pitchFamily="18" charset="0"/>
              </a:rPr>
            </a:br>
            <a:r>
              <a:rPr lang="en-US" b="1" dirty="0" smtClean="0">
                <a:solidFill>
                  <a:srgbClr val="993300"/>
                </a:solidFill>
                <a:latin typeface="Times New Roman" pitchFamily="18" charset="0"/>
                <a:cs typeface="Times New Roman" pitchFamily="18" charset="0"/>
              </a:rPr>
              <a:t> </a:t>
            </a: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8229600" cy="4876800"/>
          </a:xfrm>
        </p:spPr>
        <p:txBody>
          <a:bodyPr>
            <a:normAutofit/>
          </a:bodyPr>
          <a:lstStyle/>
          <a:p>
            <a:pPr algn="ctr">
              <a:buNone/>
            </a:pPr>
            <a:r>
              <a:rPr lang="en-US" sz="4300" b="1" dirty="0" smtClean="0">
                <a:solidFill>
                  <a:srgbClr val="993300"/>
                </a:solidFill>
                <a:latin typeface="Times New Roman" pitchFamily="18" charset="0"/>
                <a:cs typeface="Times New Roman" pitchFamily="18" charset="0"/>
              </a:rPr>
              <a:t>Intended Audience</a:t>
            </a:r>
          </a:p>
          <a:p>
            <a:pPr>
              <a:buNone/>
            </a:pPr>
            <a:r>
              <a:rPr lang="en-US" b="1" dirty="0" smtClean="0">
                <a:solidFill>
                  <a:srgbClr val="993300"/>
                </a:solidFill>
                <a:latin typeface="Times New Roman" pitchFamily="18" charset="0"/>
                <a:cs typeface="Times New Roman" pitchFamily="18" charset="0"/>
              </a:rPr>
              <a:t>St. Mark’s—most likely Roman Christians or Christians in hiding dealing with persecution.</a:t>
            </a:r>
          </a:p>
          <a:p>
            <a:pPr>
              <a:buNone/>
            </a:pPr>
            <a:r>
              <a:rPr lang="en-US" b="1" dirty="0" smtClean="0">
                <a:solidFill>
                  <a:srgbClr val="993300"/>
                </a:solidFill>
                <a:latin typeface="Times New Roman" pitchFamily="18" charset="0"/>
                <a:cs typeface="Times New Roman" pitchFamily="18" charset="0"/>
              </a:rPr>
              <a:t/>
            </a:r>
            <a:br>
              <a:rPr lang="en-US" b="1" dirty="0" smtClean="0">
                <a:solidFill>
                  <a:srgbClr val="993300"/>
                </a:solidFill>
                <a:latin typeface="Times New Roman" pitchFamily="18" charset="0"/>
                <a:cs typeface="Times New Roman" pitchFamily="18" charset="0"/>
              </a:rPr>
            </a:br>
            <a:r>
              <a:rPr lang="en-US" b="1" dirty="0" smtClean="0">
                <a:solidFill>
                  <a:srgbClr val="993300"/>
                </a:solidFill>
                <a:latin typeface="Times New Roman" pitchFamily="18" charset="0"/>
                <a:cs typeface="Times New Roman" pitchFamily="18" charset="0"/>
              </a:rPr>
              <a:t> </a:t>
            </a: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TotalTime>
  <Words>932</Words>
  <Application>Microsoft Office PowerPoint</Application>
  <PresentationFormat>On-screen Show (4:3)</PresentationFormat>
  <Paragraphs>208</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Slide 1</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 Scott</dc:creator>
  <cp:lastModifiedBy>Fr. Scott</cp:lastModifiedBy>
  <cp:revision>8</cp:revision>
  <dcterms:created xsi:type="dcterms:W3CDTF">2014-07-10T18:36:50Z</dcterms:created>
  <dcterms:modified xsi:type="dcterms:W3CDTF">2014-07-16T17:08:49Z</dcterms:modified>
</cp:coreProperties>
</file>