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8" r:id="rId5"/>
    <p:sldId id="313" r:id="rId6"/>
    <p:sldId id="314" r:id="rId7"/>
    <p:sldId id="261" r:id="rId8"/>
    <p:sldId id="265" r:id="rId9"/>
    <p:sldId id="315" r:id="rId10"/>
    <p:sldId id="316" r:id="rId11"/>
    <p:sldId id="317" r:id="rId12"/>
    <p:sldId id="318" r:id="rId13"/>
    <p:sldId id="289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292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294" r:id="rId36"/>
    <p:sldId id="339" r:id="rId37"/>
    <p:sldId id="340" r:id="rId38"/>
    <p:sldId id="341" r:id="rId39"/>
    <p:sldId id="342" r:id="rId40"/>
    <p:sldId id="343" r:id="rId41"/>
    <p:sldId id="344" r:id="rId42"/>
    <p:sldId id="296" r:id="rId43"/>
    <p:sldId id="345" r:id="rId44"/>
    <p:sldId id="346" r:id="rId45"/>
    <p:sldId id="347" r:id="rId46"/>
    <p:sldId id="348" r:id="rId47"/>
    <p:sldId id="349" r:id="rId48"/>
    <p:sldId id="297" r:id="rId49"/>
    <p:sldId id="350" r:id="rId50"/>
    <p:sldId id="351" r:id="rId51"/>
    <p:sldId id="352" r:id="rId52"/>
    <p:sldId id="353" r:id="rId53"/>
    <p:sldId id="354" r:id="rId54"/>
    <p:sldId id="355" r:id="rId55"/>
    <p:sldId id="300" r:id="rId56"/>
    <p:sldId id="356" r:id="rId57"/>
    <p:sldId id="357" r:id="rId58"/>
    <p:sldId id="301" r:id="rId59"/>
    <p:sldId id="358" r:id="rId60"/>
    <p:sldId id="359" r:id="rId61"/>
    <p:sldId id="302" r:id="rId62"/>
    <p:sldId id="360" r:id="rId63"/>
    <p:sldId id="361" r:id="rId64"/>
    <p:sldId id="362" r:id="rId65"/>
    <p:sldId id="363" r:id="rId66"/>
    <p:sldId id="303" r:id="rId67"/>
    <p:sldId id="304" r:id="rId68"/>
    <p:sldId id="364" r:id="rId69"/>
    <p:sldId id="365" r:id="rId70"/>
    <p:sldId id="366" r:id="rId71"/>
    <p:sldId id="305" r:id="rId72"/>
    <p:sldId id="367" r:id="rId73"/>
    <p:sldId id="368" r:id="rId74"/>
    <p:sldId id="369" r:id="rId75"/>
    <p:sldId id="370" r:id="rId76"/>
    <p:sldId id="371" r:id="rId77"/>
    <p:sldId id="372" r:id="rId78"/>
    <p:sldId id="373" r:id="rId79"/>
    <p:sldId id="374" r:id="rId80"/>
    <p:sldId id="375" r:id="rId81"/>
    <p:sldId id="307" r:id="rId82"/>
    <p:sldId id="376" r:id="rId83"/>
    <p:sldId id="377" r:id="rId84"/>
    <p:sldId id="378" r:id="rId85"/>
    <p:sldId id="379" r:id="rId86"/>
    <p:sldId id="380" r:id="rId87"/>
    <p:sldId id="381" r:id="rId88"/>
    <p:sldId id="382" r:id="rId89"/>
    <p:sldId id="383" r:id="rId90"/>
    <p:sldId id="384" r:id="rId91"/>
    <p:sldId id="385" r:id="rId92"/>
    <p:sldId id="386" r:id="rId93"/>
    <p:sldId id="310" r:id="rId94"/>
    <p:sldId id="387" r:id="rId95"/>
    <p:sldId id="388" r:id="rId96"/>
    <p:sldId id="389" r:id="rId97"/>
    <p:sldId id="390" r:id="rId98"/>
    <p:sldId id="391" r:id="rId99"/>
    <p:sldId id="392" r:id="rId100"/>
    <p:sldId id="393" r:id="rId101"/>
    <p:sldId id="394" r:id="rId102"/>
    <p:sldId id="395" r:id="rId103"/>
    <p:sldId id="312" r:id="rId104"/>
    <p:sldId id="286" r:id="rId10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4517-C3D9-4DA9-B401-C1995911526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ycomjax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. Matthew 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6892672"/>
          </a:xfrm>
          <a:prstGeom prst="rect">
            <a:avLst/>
          </a:prstGeom>
        </p:spPr>
      </p:pic>
      <p:pic>
        <p:nvPicPr>
          <p:cNvPr id="7" name="Picture 6" descr="Icon Fill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95800" y="0"/>
            <a:ext cx="4648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Church of the Messiah 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invites you to </a:t>
            </a:r>
          </a:p>
          <a:p>
            <a:pPr algn="ctr"/>
            <a:endParaRPr lang="en-US" sz="40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r>
              <a:rPr lang="en-US" sz="5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 </a:t>
            </a:r>
          </a:p>
          <a:p>
            <a:pPr algn="ctr"/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 Introduction to the Gospel</a:t>
            </a:r>
          </a:p>
          <a:p>
            <a:pPr algn="ctr"/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According to Saint Matthew</a:t>
            </a:r>
          </a:p>
          <a:p>
            <a:pPr algn="ctr"/>
            <a:endParaRPr lang="en-US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endParaRPr lang="en-US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 8-Week Study of the Gospel 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beginning  July 16</a:t>
            </a:r>
            <a:r>
              <a:rPr lang="en-US" sz="2400" b="1" baseline="300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</a:t>
            </a:r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at 7pm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3754 University Club Blvd.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4"/>
              </a:rPr>
              <a:t>mycomjax.com</a:t>
            </a:r>
            <a:endParaRPr lang="en-US" sz="24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#</a:t>
            </a: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FollowMe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Breaking down chapters 8-9 into Sections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(8:18—9:8)</a:t>
            </a:r>
          </a:p>
          <a:p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 (10:26-42)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Confessing Christ before men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Definite eschatological tones of Judgment Day</a:t>
            </a:r>
          </a:p>
          <a:p>
            <a:r>
              <a:rPr lang="en-US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“I did not come to bring peace but a sword!”</a:t>
            </a:r>
          </a:p>
        </p:txBody>
      </p:sp>
    </p:spTree>
    <p:extLst>
      <p:ext uri="{BB962C8B-B14F-4D97-AF65-F5344CB8AC3E}">
        <p14:creationId xmlns:p14="http://schemas.microsoft.com/office/powerpoint/2010/main" val="27867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 (10:26-42)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Confessing Christ before men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Definite eschatological tones of Judgment Day</a:t>
            </a:r>
          </a:p>
          <a:p>
            <a:r>
              <a:rPr lang="en-US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“I did not come to bring peace but a sword!”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Again quoting Micah 7:6</a:t>
            </a:r>
            <a:endParaRPr lang="en-US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3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 (10:26-42)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Confessing Christ before men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Definite eschatological tones of Judgment Day</a:t>
            </a:r>
          </a:p>
          <a:p>
            <a:r>
              <a:rPr lang="en-US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“I did not come to bring peace but a sword!”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Again quoting Micah 7:6</a:t>
            </a:r>
            <a:endParaRPr lang="en-US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Final instructions about receiving prophets, a righteous man, and “little ones.”</a:t>
            </a:r>
          </a:p>
        </p:txBody>
      </p:sp>
    </p:spTree>
    <p:extLst>
      <p:ext uri="{BB962C8B-B14F-4D97-AF65-F5344CB8AC3E}">
        <p14:creationId xmlns:p14="http://schemas.microsoft.com/office/powerpoint/2010/main" val="25626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end of the Missionary Discourse…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came to pass, when Jesus finished commanding His twelve disciples, that He departed from there to teach and to preach in their cities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r">
              <a:buNone/>
            </a:pPr>
            <a:r>
              <a:rPr lang="en-US" sz="24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11:1</a:t>
            </a:r>
            <a:endParaRPr lang="en-US" sz="24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Next Week: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Rejected and 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the Kingdom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(Chapters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11-13)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Breaking down chapters 8-9 into Sections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Call of St. Matthew (9:9-17)</a:t>
            </a:r>
          </a:p>
          <a:p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Breaking down chapters 8-9 into Sections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Call of St. Matthew (9:9-17)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Healings (9:18-34)</a:t>
            </a:r>
          </a:p>
          <a:p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4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7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Heals the leper</a:t>
            </a:r>
          </a:p>
          <a:p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Heals the leper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Instructs the healed leper to show himself to the priest and offer the appointed gift “as Moses commanded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0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Heals the leper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Instructs the healed leper to show himself to the priest and offer the appointed gift “as Moses commanded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“I did not come to destroy the Law but to fulfill.” 5:17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Heals the centurion’s servant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Heals the centurion’s servant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Most likely healing a gentile here</a:t>
            </a:r>
          </a:p>
        </p:txBody>
      </p:sp>
    </p:spTree>
    <p:extLst>
      <p:ext uri="{BB962C8B-B14F-4D97-AF65-F5344CB8AC3E}">
        <p14:creationId xmlns:p14="http://schemas.microsoft.com/office/powerpoint/2010/main" val="14398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Heals the centurion’s servant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Most likely healing a gentile here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 his words to the centurion, Jesus invokes the Patriarchs, the pilgrim feasts, and admonishes the Jews with a  stern warning!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1—July 16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Introduction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2—July 23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The Infancy Narrative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3—July 30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The Beginning of Jesus’ Ministry and the Sermon on the Mount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August 6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—Feast of the Transfiguration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4—August 13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Miracles and the Missionary Discourse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Peter’s Mother-in-Law healed</a:t>
            </a:r>
          </a:p>
        </p:txBody>
      </p:sp>
    </p:spTree>
    <p:extLst>
      <p:ext uri="{BB962C8B-B14F-4D97-AF65-F5344CB8AC3E}">
        <p14:creationId xmlns:p14="http://schemas.microsoft.com/office/powerpoint/2010/main" val="10090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Peter’s Mother-in-Law healed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Many Healed in the Evening</a:t>
            </a:r>
          </a:p>
        </p:txBody>
      </p:sp>
    </p:spTree>
    <p:extLst>
      <p:ext uri="{BB962C8B-B14F-4D97-AF65-F5344CB8AC3E}">
        <p14:creationId xmlns:p14="http://schemas.microsoft.com/office/powerpoint/2010/main" val="20090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Peter’s Mother-in-Law healed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Many Healed in the Evening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Cast out demons “with a word”</a:t>
            </a:r>
          </a:p>
        </p:txBody>
      </p:sp>
    </p:spTree>
    <p:extLst>
      <p:ext uri="{BB962C8B-B14F-4D97-AF65-F5344CB8AC3E}">
        <p14:creationId xmlns:p14="http://schemas.microsoft.com/office/powerpoint/2010/main" val="7113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Peter’s Mother-in-Law healed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Many Healed in the Evening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Cast out demons “with a word”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Healed all who were sick</a:t>
            </a:r>
          </a:p>
        </p:txBody>
      </p:sp>
    </p:spTree>
    <p:extLst>
      <p:ext uri="{BB962C8B-B14F-4D97-AF65-F5344CB8AC3E}">
        <p14:creationId xmlns:p14="http://schemas.microsoft.com/office/powerpoint/2010/main" val="6583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Peter’s Mother-in-Law healed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Many Healed in the Evening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Cast out demons “with a word”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Healed all who were sick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Fulfilled Isaiah 53:4, “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Himself took our 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infirmities And 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bore our sicknesses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1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517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Calms the Storm</a:t>
            </a:r>
          </a:p>
        </p:txBody>
      </p:sp>
    </p:spTree>
    <p:extLst>
      <p:ext uri="{BB962C8B-B14F-4D97-AF65-F5344CB8AC3E}">
        <p14:creationId xmlns:p14="http://schemas.microsoft.com/office/powerpoint/2010/main" val="77266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Calms the Storm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“He 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calms the storm,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its waves are still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107:29</a:t>
            </a:r>
          </a:p>
        </p:txBody>
      </p:sp>
    </p:spTree>
    <p:extLst>
      <p:ext uri="{BB962C8B-B14F-4D97-AF65-F5344CB8AC3E}">
        <p14:creationId xmlns:p14="http://schemas.microsoft.com/office/powerpoint/2010/main" val="10781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Calms the Storm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“He 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calms the storm,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its waves are still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107:29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Healing of the Two Demoniacs</a:t>
            </a:r>
          </a:p>
        </p:txBody>
      </p:sp>
    </p:spTree>
    <p:extLst>
      <p:ext uri="{BB962C8B-B14F-4D97-AF65-F5344CB8AC3E}">
        <p14:creationId xmlns:p14="http://schemas.microsoft.com/office/powerpoint/2010/main" val="236679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Calms the Storm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“He 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calms the storm,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its waves are still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107:29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Healing of the Two Demoniacs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Pigs are, of course, unclean so casting the demons into a herd of pigs is amusing.</a:t>
            </a:r>
            <a:endParaRPr lang="en-US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5—August 20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Jesus Rejected &amp; Parables of the Kingdom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6—August 27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Miracles, Controversies, and the Cross, &amp; Advice to the Church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7—September 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The Olivet Discourse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8—September 10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Jesus’ Passion </a:t>
            </a:r>
            <a:r>
              <a:rPr lang="en-US" b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Resurrection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(8:18—9:8)</a:t>
            </a:r>
          </a:p>
          <a:p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forgives and heals the paralytic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(8:18—9:8)</a:t>
            </a:r>
          </a:p>
          <a:p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forgives and heals the paralytic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Scribes accuse Jesus of blasphemy “within themselves”</a:t>
            </a:r>
          </a:p>
        </p:txBody>
      </p:sp>
    </p:spTree>
    <p:extLst>
      <p:ext uri="{BB962C8B-B14F-4D97-AF65-F5344CB8AC3E}">
        <p14:creationId xmlns:p14="http://schemas.microsoft.com/office/powerpoint/2010/main" val="20836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(8:18—9:8)</a:t>
            </a:r>
          </a:p>
          <a:p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forgives and heals the paralytic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Scribes accuse Jesus of blasphemy “within themselves”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“knowing their thoughts” responds</a:t>
            </a:r>
          </a:p>
        </p:txBody>
      </p:sp>
    </p:spTree>
    <p:extLst>
      <p:ext uri="{BB962C8B-B14F-4D97-AF65-F5344CB8AC3E}">
        <p14:creationId xmlns:p14="http://schemas.microsoft.com/office/powerpoint/2010/main" val="34248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(8:18—9:8)</a:t>
            </a:r>
          </a:p>
          <a:p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forgives and heals the paralytic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Scribes accuse Jesus of blasphemy “within themselves”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“knowing their thoughts” responds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that you may know that the Son of Man has power on earth to forgive 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sins...”</a:t>
            </a:r>
          </a:p>
          <a:p>
            <a:pPr lvl="1"/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2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Wonder-Worker (8:18—9:8)</a:t>
            </a:r>
          </a:p>
          <a:p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forgives and heals the paralytic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Scribes accuse Jesus of blasphemy “within themselves”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“knowing their thoughts” responds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that you may know that the Son of Man has power on earth to forgive 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sins...”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“They marveled and glorified God…”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6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Call of St. Matthew (9:9-17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Call of St. Matthew (9:9-17)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Tax collectors were presumed to be sinners.</a:t>
            </a:r>
          </a:p>
        </p:txBody>
      </p:sp>
    </p:spTree>
    <p:extLst>
      <p:ext uri="{BB962C8B-B14F-4D97-AF65-F5344CB8AC3E}">
        <p14:creationId xmlns:p14="http://schemas.microsoft.com/office/powerpoint/2010/main" val="17162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Call of St. Matthew (9:9-17)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Tax collectors were presumed to be sinners.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Now Jesus is not just healing sinners, he is having fellowship with them!</a:t>
            </a:r>
          </a:p>
        </p:txBody>
      </p:sp>
    </p:spTree>
    <p:extLst>
      <p:ext uri="{BB962C8B-B14F-4D97-AF65-F5344CB8AC3E}">
        <p14:creationId xmlns:p14="http://schemas.microsoft.com/office/powerpoint/2010/main" val="7732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Call of St. Matthew (9:9-17)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Tax collectors were presumed to be sinners.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Now Jesus is not just healing sinners, he is having fellowship with them!</a:t>
            </a:r>
          </a:p>
          <a:p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“Those who are well have no need of a physician, but those who are sick. </a:t>
            </a:r>
            <a:r>
              <a:rPr lang="en-US" b="1" baseline="30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 and learn what 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b="1" i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‘I desire mercy and not sacrifice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For I did not come to call the righteous, but sinners, to 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repentance.”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8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Call of St. Matthew (9:9-17)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is quoting Hosea 6:6.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9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Bible Study in Two </a:t>
            </a: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Parts</a:t>
            </a:r>
            <a:endParaRPr lang="en-US" sz="40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Call of St. Matthew (9:9-17)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is quoting Hosea 6:6.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Baptist’s disciples question Jesus about fasting.</a:t>
            </a:r>
          </a:p>
          <a:p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6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Call of St. Matthew (9:9-17)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is quoting Hosea 6:6.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Baptist’s disciples question Jesus about fasting.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replies calling Himself “the Bridegroom”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Healings (9:18-34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4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Healings (9:18-34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girl resurrected &amp; woman healed</a:t>
            </a:r>
          </a:p>
        </p:txBody>
      </p:sp>
    </p:spTree>
    <p:extLst>
      <p:ext uri="{BB962C8B-B14F-4D97-AF65-F5344CB8AC3E}">
        <p14:creationId xmlns:p14="http://schemas.microsoft.com/office/powerpoint/2010/main" val="42088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Healings (9:18-34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girl resurrected &amp; woman healed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Another Bookending situation</a:t>
            </a:r>
          </a:p>
        </p:txBody>
      </p:sp>
    </p:spTree>
    <p:extLst>
      <p:ext uri="{BB962C8B-B14F-4D97-AF65-F5344CB8AC3E}">
        <p14:creationId xmlns:p14="http://schemas.microsoft.com/office/powerpoint/2010/main" val="31635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Healings (9:18-34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girl resurrected &amp; woman healed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Another Bookending situation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bookends are the intro and conclusion to the little girl’s story.</a:t>
            </a:r>
          </a:p>
        </p:txBody>
      </p:sp>
    </p:spTree>
    <p:extLst>
      <p:ext uri="{BB962C8B-B14F-4D97-AF65-F5344CB8AC3E}">
        <p14:creationId xmlns:p14="http://schemas.microsoft.com/office/powerpoint/2010/main" val="36873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Healings (9:18-34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girl resurrected &amp; woman healed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Another Bookending situation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bookends are the intro and conclusion to the little girl’s story.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Note that in this version, the woman with the flow of blood does </a:t>
            </a:r>
            <a:r>
              <a:rPr lang="en-US" sz="3200" b="1" i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touch Jesus</a:t>
            </a: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6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Healings (9:18-34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girl resurrected &amp; woman healed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Another Bookending situation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bookends are the intro and conclusion to the little girl’s story.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Note that in this version, the woman with the flow of blood does </a:t>
            </a:r>
            <a:r>
              <a:rPr lang="en-US" sz="3200" b="1" i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touch Jesus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Such a woman would have been unclean!</a:t>
            </a:r>
            <a:endParaRPr lang="en-US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8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Healings (9:18-34)</a:t>
            </a:r>
          </a:p>
          <a:p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girl resurrected &amp; woman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healed</a:t>
            </a:r>
          </a:p>
        </p:txBody>
      </p:sp>
    </p:spTree>
    <p:extLst>
      <p:ext uri="{BB962C8B-B14F-4D97-AF65-F5344CB8AC3E}">
        <p14:creationId xmlns:p14="http://schemas.microsoft.com/office/powerpoint/2010/main" val="257956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Healings (9:18-34)</a:t>
            </a:r>
          </a:p>
          <a:p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girl resurrected &amp; woman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healed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flute-players and “noisy crowd wailing” were a traditional facet of a Jewish mourning ritual</a:t>
            </a:r>
            <a:endParaRPr lang="en-US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Bible Study in Two Parts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Miracles (8-9) </a:t>
            </a:r>
          </a:p>
        </p:txBody>
      </p:sp>
    </p:spTree>
    <p:extLst>
      <p:ext uri="{BB962C8B-B14F-4D97-AF65-F5344CB8AC3E}">
        <p14:creationId xmlns:p14="http://schemas.microsoft.com/office/powerpoint/2010/main" val="41089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Healings (9:18-34)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Blind Men Healed</a:t>
            </a: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Healings (9:18-34)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Blind Men Healed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blind men call out to Jesus as “Son of David” and their statement of faith affirms that they believe He is the Messiah</a:t>
            </a:r>
            <a:endParaRPr lang="en-US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2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Healings (9:18-34)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Mute Demoniac Exorcised and Healed</a:t>
            </a: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Healings (9:18-34)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Mute Demoniac Exorcised and Healed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multitudes marveled saying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“It was never seen like this in Israel!”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3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More Healings (9:18-34)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Mute Demoniac Exorcised and Healed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multitudes marveled saying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“It was never seen like this in Israel!”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become even more adversarial saying, “He casts out demons by the ruler of demons.”</a:t>
            </a:r>
            <a:endParaRPr lang="en-US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9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</p:txBody>
      </p:sp>
    </p:spTree>
    <p:extLst>
      <p:ext uri="{BB962C8B-B14F-4D97-AF65-F5344CB8AC3E}">
        <p14:creationId xmlns:p14="http://schemas.microsoft.com/office/powerpoint/2010/main" val="36519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Where?</a:t>
            </a:r>
          </a:p>
        </p:txBody>
      </p:sp>
    </p:spTree>
    <p:extLst>
      <p:ext uri="{BB962C8B-B14F-4D97-AF65-F5344CB8AC3E}">
        <p14:creationId xmlns:p14="http://schemas.microsoft.com/office/powerpoint/2010/main" val="39090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Where?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“Then 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went about all the cities and villages, teaching in their synagogues, preaching the gospel of the kingdom, and healing every sickness and every disease among the people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Why?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2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Why?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they were 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weary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scattered, like sheep having no shepherd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321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Bible Study in Two Parts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Miracles (8-9)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Missionary Discourse (10)</a:t>
            </a:r>
            <a:endParaRPr lang="en-US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Why?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they were 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weary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scattered, like sheep having no shepherd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Evokes passages like Number 27:17;        1 Kings 22:17; 2 Chronicles 18:16; Ezekiel 34:5; and Zechariah 13:7.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Who?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Who?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Twelve Apostles!</a:t>
            </a:r>
          </a:p>
        </p:txBody>
      </p:sp>
    </p:spTree>
    <p:extLst>
      <p:ext uri="{BB962C8B-B14F-4D97-AF65-F5344CB8AC3E}">
        <p14:creationId xmlns:p14="http://schemas.microsoft.com/office/powerpoint/2010/main" val="19158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Who?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Twelve Apostles!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 is incredibly significant for the Jew because of the Twelve Tribes of Israel</a:t>
            </a:r>
          </a:p>
        </p:txBody>
      </p:sp>
    </p:spTree>
    <p:extLst>
      <p:ext uri="{BB962C8B-B14F-4D97-AF65-F5344CB8AC3E}">
        <p14:creationId xmlns:p14="http://schemas.microsoft.com/office/powerpoint/2010/main" val="3881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Who?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Twelve Apostles!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 is incredibly significant for the Jew because of the Twelve Tribes of Israel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all of the Apostles have call narratives</a:t>
            </a:r>
          </a:p>
        </p:txBody>
      </p:sp>
    </p:spTree>
    <p:extLst>
      <p:ext uri="{BB962C8B-B14F-4D97-AF65-F5344CB8AC3E}">
        <p14:creationId xmlns:p14="http://schemas.microsoft.com/office/powerpoint/2010/main" val="42483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Setting (9:35—10:4)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Who?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Twelve Apostles!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 is incredibly significant for the Jew because of the Twelve Tribes of Israel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all of the Apostles have call narratives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Apostles hardly do anything at all…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Missionary Discourse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Key Verse: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baseline="30000" dirty="0"/>
              <a:t> 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 rather to the lost sheep of the house of Israel. </a:t>
            </a:r>
            <a:r>
              <a:rPr lang="en-US" b="1" baseline="30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as you go, preach, saying, ‘The kingdom of heaven is at hand.’ </a:t>
            </a:r>
            <a:r>
              <a:rPr lang="en-US" b="1" baseline="30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 the sick, cleanse the lepers, raise the 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dead,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cast out demons.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Matthew </a:t>
            </a:r>
            <a:r>
              <a:rPr lang="en-US" sz="2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10:6-8</a:t>
            </a:r>
            <a:endParaRPr lang="en-US" sz="20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Missionary Discourse (10:5-42)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Missionary Discourse (10:5-42)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Missionary Discourse (10:5-42)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about Future Sufferings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Miracles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Key Verse: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 men marveled, saying, </a:t>
            </a:r>
            <a:endParaRPr lang="en-US" sz="3600" b="1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‘Who </a:t>
            </a:r>
            <a:r>
              <a:rPr lang="en-US" sz="36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this </a:t>
            </a:r>
            <a:r>
              <a:rPr lang="en-US" sz="36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be…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?’”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Matthew 8:27</a:t>
            </a:r>
            <a:endParaRPr lang="en-US" sz="24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Missionary Discourse (10:5-42)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about Future Sufferings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Instructions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 (10:5-15)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 (10:5-15)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Target Audience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 (10:5-15)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Target Audience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 the Gentiles; Not the Samaritans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 (10:5-15)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Target Audience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 the Gentiles; Not the Samaritans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Lost Sheep of Israel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6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 (10:5-15)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Target Audience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 the Gentiles; Not the Samaritans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Lost Sheep of Israel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Preach saying, “The Kingdom of Heaven is at hand.”</a:t>
            </a: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 (10:5-15)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Target Audience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 the Gentiles; Not the Samaritans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Lost Sheep of Israel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Preach saying, “The Kingdom of Heaven is at hand.”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“Heal 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sick, cleanse the lepers, raise the dead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cast out demons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 (10:5-15)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Verses 8b-14 are instructions on how to behave as a missionary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 (10:5-15)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Verses 8b-14 are instructions on how to behave as a missionary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Instructions to the Apostles</a:t>
            </a:r>
          </a:p>
        </p:txBody>
      </p:sp>
    </p:spTree>
    <p:extLst>
      <p:ext uri="{BB962C8B-B14F-4D97-AF65-F5344CB8AC3E}">
        <p14:creationId xmlns:p14="http://schemas.microsoft.com/office/powerpoint/2010/main" val="10792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 (10:5-15)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Verses 8b-14 are instructions on how to behave as a missionary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Instructions to the Apostles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Instructions for first century Christians on how to be/recognize authentic missionaries and prophets.</a:t>
            </a:r>
          </a:p>
        </p:txBody>
      </p:sp>
    </p:spTree>
    <p:extLst>
      <p:ext uri="{BB962C8B-B14F-4D97-AF65-F5344CB8AC3E}">
        <p14:creationId xmlns:p14="http://schemas.microsoft.com/office/powerpoint/2010/main" val="41616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Breaking down chapters 8-9 into </a:t>
            </a:r>
            <a:r>
              <a:rPr lang="en-US" sz="35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Sections</a:t>
            </a:r>
            <a:endParaRPr lang="en-US" sz="35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Mission to Israel (10:5-15)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Verses 8b-14 are instructions on how to behave as a missionary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Instructions to the Apostles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Instructions for first century Christians on how to be/recognize authentic missionaries and prophets.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 about Sodom and Gomorrah evokes Genesis 19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similar situations with a positive promise at the end of each, followed by one concluding promise.</a:t>
            </a:r>
          </a:p>
        </p:txBody>
      </p:sp>
    </p:spTree>
    <p:extLst>
      <p:ext uri="{BB962C8B-B14F-4D97-AF65-F5344CB8AC3E}">
        <p14:creationId xmlns:p14="http://schemas.microsoft.com/office/powerpoint/2010/main" val="18719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similar situations with a positive promise at the end of each, followed by one concluding promise.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Rulers will betray you</a:t>
            </a:r>
          </a:p>
        </p:txBody>
      </p:sp>
    </p:spTree>
    <p:extLst>
      <p:ext uri="{BB962C8B-B14F-4D97-AF65-F5344CB8AC3E}">
        <p14:creationId xmlns:p14="http://schemas.microsoft.com/office/powerpoint/2010/main" val="24613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similar situations with a positive promise at the end of each, followed by one concluding promise.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Rulers will betray you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itchFamily="18" charset="0"/>
              </a:rPr>
              <a:t>Synagogues, Kings, and Governors</a:t>
            </a:r>
          </a:p>
        </p:txBody>
      </p:sp>
    </p:spTree>
    <p:extLst>
      <p:ext uri="{BB962C8B-B14F-4D97-AF65-F5344CB8AC3E}">
        <p14:creationId xmlns:p14="http://schemas.microsoft.com/office/powerpoint/2010/main" val="37507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  <a:endParaRPr lang="en-US" sz="39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similar situations with a positive promise at the end of each, followed by one concluding promise.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Rulers will betray you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itchFamily="18" charset="0"/>
              </a:rPr>
              <a:t>Synagogues, Kings, and Governors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itchFamily="18" charset="0"/>
              </a:rPr>
              <a:t>“Do 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worry about how or what you should 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speak…for 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you who speak, but the Spirit of your Father who speaks in you</a:t>
            </a:r>
            <a:r>
              <a:rPr lang="en-US" sz="32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32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8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Family will betray you</a:t>
            </a:r>
          </a:p>
          <a:p>
            <a:pPr lvl="1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2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Family will betray you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Fulfilling Micah 7:6</a:t>
            </a:r>
          </a:p>
          <a:p>
            <a:pPr lvl="1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Family will betray you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Fulfilling Micah 7:6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“…you </a:t>
            </a:r>
            <a:r>
              <a:rPr lang="en-US" sz="32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have gone through the cities of Israel before the Son of Man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comes.”</a:t>
            </a:r>
          </a:p>
          <a:p>
            <a:pPr lvl="1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Servants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Masters</a:t>
            </a: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Breaking down chapters 8-9 into Sections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as the Healer (8:1-17)</a:t>
            </a:r>
          </a:p>
          <a:p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7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Servants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Masters</a:t>
            </a:r>
          </a:p>
          <a:p>
            <a:pPr lvl="1"/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“If </a:t>
            </a:r>
            <a:r>
              <a:rPr lang="en-US" sz="30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called the master of the house Beelzebub</a:t>
            </a:r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how much more will they call those of his household</a:t>
            </a:r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Servants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Masters</a:t>
            </a:r>
          </a:p>
          <a:p>
            <a:pPr lvl="1"/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“If </a:t>
            </a:r>
            <a:r>
              <a:rPr lang="en-US" sz="30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called the master of the house Beelzebub</a:t>
            </a:r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how much more will they call those of his household</a:t>
            </a:r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lvl="1"/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“He casts out demons by the ruler of demons!” 9:34</a:t>
            </a: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Future Sufferings(10:16-25)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Servants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Masters</a:t>
            </a:r>
          </a:p>
          <a:p>
            <a:pPr lvl="1"/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“If </a:t>
            </a:r>
            <a:r>
              <a:rPr lang="en-US" sz="30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called the master of the house Beelzebub</a:t>
            </a:r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how much more will they call those of his household</a:t>
            </a:r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lvl="1"/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“He casts out demons by the ruler of demons!” 9:34</a:t>
            </a:r>
          </a:p>
          <a:p>
            <a:pPr lvl="1"/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0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enough for a disciple that he be like his teacher, and a servant like his master</a:t>
            </a:r>
            <a:r>
              <a:rPr lang="en-US" sz="30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30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 (10:26-42)</a:t>
            </a:r>
          </a:p>
          <a:p>
            <a:pPr marL="0" indent="0">
              <a:buNone/>
            </a:pP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 (10:26-42)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times Jesus says, “do not fear”</a:t>
            </a:r>
          </a:p>
          <a:p>
            <a:pPr marL="0" indent="0">
              <a:buNone/>
            </a:pP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 (10:26-42)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times Jesus says, “do not fear”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“…them” ~ those who persecute you</a:t>
            </a:r>
          </a:p>
          <a:p>
            <a:pPr marL="0" indent="0">
              <a:buNone/>
            </a:pP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 (10:26-42)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times Jesus says, “do not fear”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“…them” ~ those who persecute you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“…those who kill the body but cannot kill the soul.”</a:t>
            </a:r>
          </a:p>
        </p:txBody>
      </p:sp>
    </p:spTree>
    <p:extLst>
      <p:ext uri="{BB962C8B-B14F-4D97-AF65-F5344CB8AC3E}">
        <p14:creationId xmlns:p14="http://schemas.microsoft.com/office/powerpoint/2010/main" val="24341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 (10:26-42)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times Jesus says, “do not fear”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“…them” ~ those who persecute you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“…those who kill the body but cannot kill the soul.”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“…therefore; you are of more value that many sparrows.”  </a:t>
            </a:r>
          </a:p>
          <a:p>
            <a:pPr marL="0" indent="0">
              <a:buNone/>
            </a:pP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8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 (10:26-42)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Confessing Christ before men</a:t>
            </a:r>
          </a:p>
        </p:txBody>
      </p:sp>
    </p:spTree>
    <p:extLst>
      <p:ext uri="{BB962C8B-B14F-4D97-AF65-F5344CB8AC3E}">
        <p14:creationId xmlns:p14="http://schemas.microsoft.com/office/powerpoint/2010/main" val="11490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Additional Instruction (10:26-42)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Confessing Christ before men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Definite eschatological tones of Judgment Day</a:t>
            </a:r>
          </a:p>
        </p:txBody>
      </p:sp>
    </p:spTree>
    <p:extLst>
      <p:ext uri="{BB962C8B-B14F-4D97-AF65-F5344CB8AC3E}">
        <p14:creationId xmlns:p14="http://schemas.microsoft.com/office/powerpoint/2010/main" val="32872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2280</Words>
  <Application>Microsoft Office PowerPoint</Application>
  <PresentationFormat>On-screen Show (4:3)</PresentationFormat>
  <Paragraphs>458</Paragraphs>
  <Slides>104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10" baseType="lpstr">
      <vt:lpstr>Arial</vt:lpstr>
      <vt:lpstr>Calibri</vt:lpstr>
      <vt:lpstr>Imprint MT Shadow</vt:lpstr>
      <vt:lpstr>Monotype Corsiva</vt:lpstr>
      <vt:lpstr>Times New Roman</vt:lpstr>
      <vt:lpstr>Office Theme</vt:lpstr>
      <vt:lpstr>PowerPoint Presentation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Fr. Scott</dc:creator>
  <cp:lastModifiedBy>Scott Looker</cp:lastModifiedBy>
  <cp:revision>41</cp:revision>
  <dcterms:created xsi:type="dcterms:W3CDTF">2014-07-16T16:27:40Z</dcterms:created>
  <dcterms:modified xsi:type="dcterms:W3CDTF">2014-08-13T21:26:55Z</dcterms:modified>
</cp:coreProperties>
</file>