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90" r:id="rId6"/>
    <p:sldId id="261" r:id="rId7"/>
    <p:sldId id="262" r:id="rId8"/>
    <p:sldId id="303" r:id="rId9"/>
    <p:sldId id="292" r:id="rId10"/>
    <p:sldId id="293" r:id="rId11"/>
    <p:sldId id="294" r:id="rId12"/>
    <p:sldId id="295" r:id="rId13"/>
    <p:sldId id="296" r:id="rId14"/>
    <p:sldId id="297" r:id="rId15"/>
    <p:sldId id="298" r:id="rId16"/>
    <p:sldId id="299" r:id="rId17"/>
    <p:sldId id="300" r:id="rId18"/>
    <p:sldId id="301" r:id="rId19"/>
    <p:sldId id="302" r:id="rId20"/>
    <p:sldId id="287" r:id="rId21"/>
    <p:sldId id="309" r:id="rId22"/>
    <p:sldId id="304" r:id="rId23"/>
    <p:sldId id="305" r:id="rId24"/>
    <p:sldId id="306" r:id="rId25"/>
    <p:sldId id="307" r:id="rId26"/>
    <p:sldId id="264" r:id="rId27"/>
    <p:sldId id="310" r:id="rId28"/>
    <p:sldId id="265" r:id="rId29"/>
    <p:sldId id="266" r:id="rId30"/>
    <p:sldId id="267" r:id="rId31"/>
    <p:sldId id="311" r:id="rId32"/>
    <p:sldId id="268" r:id="rId33"/>
    <p:sldId id="269" r:id="rId34"/>
    <p:sldId id="270" r:id="rId35"/>
    <p:sldId id="271" r:id="rId36"/>
    <p:sldId id="312" r:id="rId37"/>
    <p:sldId id="272" r:id="rId38"/>
    <p:sldId id="273" r:id="rId39"/>
    <p:sldId id="289" r:id="rId40"/>
    <p:sldId id="313" r:id="rId41"/>
    <p:sldId id="314" r:id="rId42"/>
    <p:sldId id="315" r:id="rId43"/>
    <p:sldId id="316" r:id="rId44"/>
    <p:sldId id="317" r:id="rId45"/>
    <p:sldId id="274" r:id="rId46"/>
    <p:sldId id="275" r:id="rId47"/>
    <p:sldId id="318" r:id="rId48"/>
    <p:sldId id="276" r:id="rId49"/>
    <p:sldId id="319" r:id="rId50"/>
    <p:sldId id="278" r:id="rId51"/>
    <p:sldId id="279" r:id="rId52"/>
    <p:sldId id="280" r:id="rId53"/>
    <p:sldId id="320" r:id="rId54"/>
    <p:sldId id="281" r:id="rId55"/>
    <p:sldId id="282" r:id="rId56"/>
    <p:sldId id="283" r:id="rId57"/>
    <p:sldId id="284" r:id="rId58"/>
    <p:sldId id="285" r:id="rId59"/>
    <p:sldId id="321" r:id="rId60"/>
    <p:sldId id="322" r:id="rId61"/>
    <p:sldId id="323" r:id="rId62"/>
    <p:sldId id="286"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CB4517-C3D9-4DA9-B401-C1995911526E}"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CB4517-C3D9-4DA9-B401-C1995911526E}" type="datetimeFigureOut">
              <a:rPr lang="en-US" smtClean="0"/>
              <a:pPr/>
              <a:t>7/23/2014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CB4517-C3D9-4DA9-B401-C1995911526E}" type="datetimeFigureOut">
              <a:rPr lang="en-US" smtClean="0"/>
              <a:pPr/>
              <a:t>7/23/2014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B4517-C3D9-4DA9-B401-C1995911526E}" type="datetimeFigureOut">
              <a:rPr lang="en-US" smtClean="0"/>
              <a:pPr/>
              <a:t>7/23/2014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B4517-C3D9-4DA9-B401-C1995911526E}"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B4517-C3D9-4DA9-B401-C1995911526E}"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B4517-C3D9-4DA9-B401-C1995911526E}" type="datetimeFigureOut">
              <a:rPr lang="en-US" smtClean="0"/>
              <a:pPr/>
              <a:t>7/23/2014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06720-0C20-4266-8F46-17E75BC81E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mycomjax.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 Matthew Icon.jpg"/>
          <p:cNvPicPr>
            <a:picLocks noChangeAspect="1"/>
          </p:cNvPicPr>
          <p:nvPr/>
        </p:nvPicPr>
        <p:blipFill>
          <a:blip r:embed="rId2" cstate="print"/>
          <a:stretch>
            <a:fillRect/>
          </a:stretch>
        </p:blipFill>
        <p:spPr>
          <a:xfrm>
            <a:off x="0" y="0"/>
            <a:ext cx="4572000" cy="6892672"/>
          </a:xfrm>
          <a:prstGeom prst="rect">
            <a:avLst/>
          </a:prstGeom>
        </p:spPr>
      </p:pic>
      <p:pic>
        <p:nvPicPr>
          <p:cNvPr id="7" name="Picture 6" descr="Icon Filler 2.jpg"/>
          <p:cNvPicPr>
            <a:picLocks noChangeAspect="1"/>
          </p:cNvPicPr>
          <p:nvPr/>
        </p:nvPicPr>
        <p:blipFill>
          <a:blip r:embed="rId3" cstate="print"/>
          <a:stretch>
            <a:fillRect/>
          </a:stretch>
        </p:blipFill>
        <p:spPr>
          <a:xfrm>
            <a:off x="4572000" y="0"/>
            <a:ext cx="4572000" cy="6858000"/>
          </a:xfrm>
          <a:prstGeom prst="rect">
            <a:avLst/>
          </a:prstGeom>
        </p:spPr>
      </p:pic>
      <p:sp>
        <p:nvSpPr>
          <p:cNvPr id="8" name="TextBox 7"/>
          <p:cNvSpPr txBox="1"/>
          <p:nvPr/>
        </p:nvSpPr>
        <p:spPr>
          <a:xfrm>
            <a:off x="4495800" y="0"/>
            <a:ext cx="4648200" cy="6863417"/>
          </a:xfrm>
          <a:prstGeom prst="rect">
            <a:avLst/>
          </a:prstGeom>
          <a:noFill/>
        </p:spPr>
        <p:txBody>
          <a:bodyPr wrap="square" rtlCol="0">
            <a:spAutoFit/>
          </a:bodyPr>
          <a:lstStyle/>
          <a:p>
            <a:pPr algn="ctr"/>
            <a:endParaRPr lang="en-US" sz="2800" b="1" dirty="0" smtClean="0">
              <a:solidFill>
                <a:srgbClr val="993300"/>
              </a:solidFill>
              <a:effectLst>
                <a:outerShdw blurRad="38100" dist="38100" dir="2700000" algn="tl">
                  <a:srgbClr val="000000">
                    <a:alpha val="43137"/>
                  </a:srgbClr>
                </a:outerShdw>
              </a:effectLst>
              <a:latin typeface="Imprint MT Shadow" pitchFamily="82" charset="0"/>
            </a:endParaRP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Church of the Messiah </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invites you to </a:t>
            </a:r>
          </a:p>
          <a:p>
            <a:pPr algn="ctr"/>
            <a:endParaRPr lang="en-US" sz="4000" b="1" dirty="0" smtClean="0">
              <a:solidFill>
                <a:srgbClr val="993300"/>
              </a:solidFill>
              <a:effectLst>
                <a:outerShdw blurRad="38100" dist="38100" dir="2700000" algn="tl">
                  <a:srgbClr val="000000">
                    <a:alpha val="43137"/>
                  </a:srgbClr>
                </a:outerShdw>
              </a:effectLst>
              <a:latin typeface="Imprint MT Shadow" pitchFamily="82" charset="0"/>
            </a:endParaRPr>
          </a:p>
          <a:p>
            <a:pPr algn="ctr"/>
            <a:r>
              <a:rPr lang="en-US" sz="5400" b="1" dirty="0" smtClean="0">
                <a:solidFill>
                  <a:srgbClr val="993300"/>
                </a:solidFill>
                <a:effectLst>
                  <a:outerShdw blurRad="38100" dist="38100" dir="2700000" algn="tl">
                    <a:srgbClr val="000000">
                      <a:alpha val="43137"/>
                    </a:srgbClr>
                  </a:outerShdw>
                </a:effectLst>
                <a:latin typeface="Monotype Corsiva" pitchFamily="66" charset="0"/>
              </a:rPr>
              <a:t>Follow Me: </a:t>
            </a: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an Introduction to the Gospel</a:t>
            </a: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According to Saint Matthew</a:t>
            </a:r>
          </a:p>
          <a:p>
            <a:pPr algn="ctr"/>
            <a:endParaRPr lang="en-US" b="1" dirty="0" smtClean="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smtClean="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An 8-Week Study of the Gospel </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beginning  July 16</a:t>
            </a:r>
            <a:r>
              <a:rPr lang="en-US" sz="2400" b="1" baseline="30000" dirty="0" smtClean="0">
                <a:solidFill>
                  <a:srgbClr val="993300"/>
                </a:solidFill>
                <a:effectLst>
                  <a:outerShdw blurRad="38100" dist="38100" dir="2700000" algn="tl">
                    <a:srgbClr val="000000">
                      <a:alpha val="43137"/>
                    </a:srgbClr>
                  </a:outerShdw>
                </a:effectLst>
                <a:latin typeface="Monotype Corsiva" pitchFamily="66" charset="0"/>
              </a:rPr>
              <a:t>th</a:t>
            </a:r>
            <a:r>
              <a:rPr lang="en-US" sz="2400" b="1" dirty="0" smtClean="0">
                <a:solidFill>
                  <a:srgbClr val="993300"/>
                </a:solidFill>
                <a:effectLst>
                  <a:outerShdw blurRad="38100" dist="38100" dir="2700000" algn="tl">
                    <a:srgbClr val="000000">
                      <a:alpha val="43137"/>
                    </a:srgbClr>
                  </a:outerShdw>
                </a:effectLst>
                <a:latin typeface="Monotype Corsiva" pitchFamily="66" charset="0"/>
              </a:rPr>
              <a:t> at 7pm</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3754 University Club Blvd.</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hlinkClick r:id="rId4"/>
              </a:rPr>
              <a:t>mycomjax.com</a:t>
            </a:r>
            <a:endParaRPr lang="en-US" sz="2400" b="1" dirty="0" smtClean="0">
              <a:solidFill>
                <a:srgbClr val="993300"/>
              </a:solidFill>
              <a:effectLst>
                <a:outerShdw blurRad="38100" dist="38100" dir="2700000" algn="tl">
                  <a:srgbClr val="000000">
                    <a:alpha val="43137"/>
                  </a:srgbClr>
                </a:outerShdw>
              </a:effectLst>
              <a:latin typeface="Monotype Corsiva" pitchFamily="66" charset="0"/>
            </a:endParaRPr>
          </a:p>
          <a:p>
            <a:pPr algn="ctr"/>
            <a:r>
              <a:rPr lang="en-US" sz="2400" b="1" dirty="0" smtClean="0">
                <a:solidFill>
                  <a:srgbClr val="0000FF"/>
                </a:solidFill>
                <a:effectLst>
                  <a:outerShdw blurRad="38100" dist="38100" dir="2700000" algn="tl">
                    <a:srgbClr val="000000">
                      <a:alpha val="43137"/>
                    </a:srgbClr>
                  </a:outerShdw>
                </a:effectLst>
                <a:latin typeface="Monotype Corsiva" pitchFamily="66" charset="0"/>
              </a:rPr>
              <a:t>#</a:t>
            </a:r>
            <a:r>
              <a:rPr lang="en-US" sz="2400" b="1" dirty="0" err="1" smtClean="0">
                <a:solidFill>
                  <a:srgbClr val="0000FF"/>
                </a:solidFill>
                <a:effectLst>
                  <a:outerShdw blurRad="38100" dist="38100" dir="2700000" algn="tl">
                    <a:srgbClr val="000000">
                      <a:alpha val="43137"/>
                    </a:srgbClr>
                  </a:outerShdw>
                </a:effectLst>
                <a:latin typeface="Monotype Corsiva" pitchFamily="66" charset="0"/>
              </a:rPr>
              <a:t>FollowMe</a:t>
            </a:r>
            <a:endParaRPr lang="en-US" sz="2400" b="1" dirty="0" smtClean="0">
              <a:solidFill>
                <a:srgbClr val="0000FF"/>
              </a:solidFill>
              <a:effectLst>
                <a:outerShdw blurRad="38100" dist="38100" dir="2700000" algn="tl">
                  <a:srgbClr val="000000">
                    <a:alpha val="43137"/>
                  </a:srgbClr>
                </a:outerShdw>
              </a:effectLst>
              <a:latin typeface="Monotype Corsiva" pitchFamily="66"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2" name="TextBox 11"/>
          <p:cNvSpPr txBox="1"/>
          <p:nvPr/>
        </p:nvSpPr>
        <p:spPr>
          <a:xfrm>
            <a:off x="5029200" y="3886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ה</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5</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2" name="TextBox 11"/>
          <p:cNvSpPr txBox="1"/>
          <p:nvPr/>
        </p:nvSpPr>
        <p:spPr>
          <a:xfrm>
            <a:off x="5029200" y="3886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ה</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5</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2" name="TextBox 11"/>
          <p:cNvSpPr txBox="1"/>
          <p:nvPr/>
        </p:nvSpPr>
        <p:spPr>
          <a:xfrm>
            <a:off x="5029200" y="3886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ה</a:t>
            </a:r>
            <a:endParaRPr lang="en-US" sz="5400" b="1" dirty="0">
              <a:solidFill>
                <a:schemeClr val="accent6">
                  <a:lumMod val="50000"/>
                </a:schemeClr>
              </a:solidFill>
              <a:cs typeface="+mj-cs"/>
            </a:endParaRPr>
          </a:p>
        </p:txBody>
      </p:sp>
      <p:sp>
        <p:nvSpPr>
          <p:cNvPr id="13" name="TextBox 12"/>
          <p:cNvSpPr txBox="1"/>
          <p:nvPr/>
        </p:nvSpPr>
        <p:spPr>
          <a:xfrm>
            <a:off x="5029200" y="49530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b="1" dirty="0" smtClean="0">
                <a:solidFill>
                  <a:srgbClr val="993300"/>
                </a:solidFill>
                <a:latin typeface="Times New Roman" pitchFamily="18" charset="0"/>
                <a:cs typeface="Times New Roman" pitchFamily="18" charset="0"/>
              </a:rPr>
              <a:t>Week 1—July 16</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Introduction</a:t>
            </a:r>
          </a:p>
          <a:p>
            <a:pPr>
              <a:buNone/>
            </a:pPr>
            <a:r>
              <a:rPr lang="en-US" b="1" dirty="0" smtClean="0">
                <a:solidFill>
                  <a:srgbClr val="993300"/>
                </a:solidFill>
                <a:latin typeface="Times New Roman" pitchFamily="18" charset="0"/>
                <a:cs typeface="Times New Roman" pitchFamily="18" charset="0"/>
              </a:rPr>
              <a:t>Week 2—July 23</a:t>
            </a:r>
            <a:r>
              <a:rPr lang="en-US" b="1" baseline="30000" dirty="0" smtClean="0">
                <a:solidFill>
                  <a:srgbClr val="993300"/>
                </a:solidFill>
                <a:latin typeface="Times New Roman" pitchFamily="18" charset="0"/>
                <a:cs typeface="Times New Roman" pitchFamily="18" charset="0"/>
              </a:rPr>
              <a:t>rd</a:t>
            </a:r>
            <a:r>
              <a:rPr lang="en-US" b="1" dirty="0" smtClean="0">
                <a:solidFill>
                  <a:srgbClr val="993300"/>
                </a:solidFill>
                <a:latin typeface="Times New Roman" pitchFamily="18" charset="0"/>
                <a:cs typeface="Times New Roman" pitchFamily="18" charset="0"/>
              </a:rPr>
              <a:t>: The Infancy Narrative</a:t>
            </a:r>
          </a:p>
          <a:p>
            <a:pPr>
              <a:buNone/>
            </a:pPr>
            <a:r>
              <a:rPr lang="en-US" b="1" dirty="0" smtClean="0">
                <a:solidFill>
                  <a:srgbClr val="993300"/>
                </a:solidFill>
                <a:latin typeface="Times New Roman" pitchFamily="18" charset="0"/>
                <a:cs typeface="Times New Roman" pitchFamily="18" charset="0"/>
              </a:rPr>
              <a:t>Week 3—July 30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The Beginning of Jesus’ Ministry and the Sermon on the Mount</a:t>
            </a:r>
          </a:p>
          <a:p>
            <a:pPr>
              <a:buNone/>
            </a:pPr>
            <a:r>
              <a:rPr lang="en-US" b="1" dirty="0" smtClean="0">
                <a:solidFill>
                  <a:srgbClr val="993300"/>
                </a:solidFill>
                <a:latin typeface="Times New Roman" pitchFamily="18" charset="0"/>
                <a:cs typeface="Times New Roman" pitchFamily="18" charset="0"/>
              </a:rPr>
              <a:t>August 6</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—Feast of the Transfiguration</a:t>
            </a:r>
          </a:p>
          <a:p>
            <a:pPr>
              <a:buNone/>
            </a:pPr>
            <a:r>
              <a:rPr lang="en-US" b="1" dirty="0" smtClean="0">
                <a:solidFill>
                  <a:srgbClr val="993300"/>
                </a:solidFill>
                <a:latin typeface="Times New Roman" pitchFamily="18" charset="0"/>
                <a:cs typeface="Times New Roman" pitchFamily="18" charset="0"/>
              </a:rPr>
              <a:t>Week 4—August 13</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a:t>
            </a:r>
            <a:r>
              <a:rPr lang="en-US" b="1" dirty="0" err="1" smtClean="0">
                <a:solidFill>
                  <a:srgbClr val="993300"/>
                </a:solidFill>
                <a:latin typeface="Times New Roman" pitchFamily="18" charset="0"/>
                <a:cs typeface="Times New Roman" pitchFamily="18" charset="0"/>
              </a:rPr>
              <a:t>Jesus’s</a:t>
            </a:r>
            <a:r>
              <a:rPr lang="en-US" b="1" dirty="0" smtClean="0">
                <a:solidFill>
                  <a:srgbClr val="993300"/>
                </a:solidFill>
                <a:latin typeface="Times New Roman" pitchFamily="18" charset="0"/>
                <a:cs typeface="Times New Roman" pitchFamily="18" charset="0"/>
              </a:rPr>
              <a:t> Miracles and the Missionary Discourse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5</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6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2" name="TextBox 11"/>
          <p:cNvSpPr txBox="1"/>
          <p:nvPr/>
        </p:nvSpPr>
        <p:spPr>
          <a:xfrm>
            <a:off x="5029200" y="3886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ה</a:t>
            </a:r>
            <a:endParaRPr lang="en-US" sz="5400" b="1" dirty="0">
              <a:solidFill>
                <a:schemeClr val="accent6">
                  <a:lumMod val="50000"/>
                </a:schemeClr>
              </a:solidFill>
              <a:cs typeface="+mj-cs"/>
            </a:endParaRPr>
          </a:p>
        </p:txBody>
      </p:sp>
      <p:sp>
        <p:nvSpPr>
          <p:cNvPr id="13" name="TextBox 12"/>
          <p:cNvSpPr txBox="1"/>
          <p:nvPr/>
        </p:nvSpPr>
        <p:spPr>
          <a:xfrm>
            <a:off x="5029200" y="49530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D     V     D	</a:t>
            </a: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D  a V  </a:t>
            </a:r>
            <a:r>
              <a:rPr lang="en-US" b="1" dirty="0" err="1" smtClean="0">
                <a:solidFill>
                  <a:srgbClr val="993300"/>
                </a:solidFill>
                <a:latin typeface="Times New Roman" pitchFamily="18" charset="0"/>
                <a:cs typeface="Times New Roman" pitchFamily="18" charset="0"/>
              </a:rPr>
              <a:t>i</a:t>
            </a:r>
            <a:r>
              <a:rPr lang="en-US" b="1" dirty="0" smtClean="0">
                <a:solidFill>
                  <a:srgbClr val="993300"/>
                </a:solidFill>
                <a:latin typeface="Times New Roman" pitchFamily="18" charset="0"/>
                <a:cs typeface="Times New Roman" pitchFamily="18" charset="0"/>
              </a:rPr>
              <a:t>  D	</a:t>
            </a: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D  a V  </a:t>
            </a:r>
            <a:r>
              <a:rPr lang="en-US" b="1" dirty="0" err="1" smtClean="0">
                <a:solidFill>
                  <a:srgbClr val="993300"/>
                </a:solidFill>
                <a:latin typeface="Times New Roman" pitchFamily="18" charset="0"/>
                <a:cs typeface="Times New Roman" pitchFamily="18" charset="0"/>
              </a:rPr>
              <a:t>i</a:t>
            </a:r>
            <a:r>
              <a:rPr lang="en-US" b="1" dirty="0" smtClean="0">
                <a:solidFill>
                  <a:srgbClr val="993300"/>
                </a:solidFill>
                <a:latin typeface="Times New Roman" pitchFamily="18" charset="0"/>
                <a:cs typeface="Times New Roman" pitchFamily="18" charset="0"/>
              </a:rPr>
              <a:t>  D</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4	  6     4  =  	</a:t>
            </a:r>
            <a:endParaRPr lang="en-US" b="1" dirty="0">
              <a:solidFill>
                <a:srgbClr val="993300"/>
              </a:solidFill>
              <a:latin typeface="Times New Roman" pitchFamily="18" charset="0"/>
              <a:cs typeface="Times New Roman" pitchFamily="18" charset="0"/>
            </a:endParaRP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D  a V  </a:t>
            </a:r>
            <a:r>
              <a:rPr lang="en-US" b="1" dirty="0" err="1" smtClean="0">
                <a:solidFill>
                  <a:srgbClr val="993300"/>
                </a:solidFill>
                <a:latin typeface="Times New Roman" pitchFamily="18" charset="0"/>
                <a:cs typeface="Times New Roman" pitchFamily="18" charset="0"/>
              </a:rPr>
              <a:t>i</a:t>
            </a:r>
            <a:r>
              <a:rPr lang="en-US" b="1" dirty="0" smtClean="0">
                <a:solidFill>
                  <a:srgbClr val="993300"/>
                </a:solidFill>
                <a:latin typeface="Times New Roman" pitchFamily="18" charset="0"/>
                <a:cs typeface="Times New Roman" pitchFamily="18" charset="0"/>
              </a:rPr>
              <a:t>  D	</a:t>
            </a:r>
          </a:p>
          <a:p>
            <a:pPr marL="0" indent="0">
              <a:buNone/>
            </a:pPr>
            <a:r>
              <a:rPr lang="en-US" b="1" dirty="0" smtClean="0">
                <a:solidFill>
                  <a:srgbClr val="993300"/>
                </a:solidFill>
                <a:latin typeface="Times New Roman" pitchFamily="18" charset="0"/>
                <a:cs typeface="Times New Roman" pitchFamily="18" charset="0"/>
              </a:rPr>
              <a:t>		   4	  6     4  =  </a:t>
            </a:r>
            <a:r>
              <a:rPr lang="en-US" sz="5400" b="1" dirty="0" smtClean="0">
                <a:solidFill>
                  <a:srgbClr val="993300"/>
                </a:solidFill>
                <a:latin typeface="Times New Roman" pitchFamily="18" charset="0"/>
                <a:cs typeface="Times New Roman" pitchFamily="18" charset="0"/>
              </a:rPr>
              <a:t>14</a:t>
            </a: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Remember that in Hebrew there is no comparative or superlative case for adjectives.  Angels do not tell the Lord that He is the holiest; they cry out, “Holy, Holy, Holy.”  </a:t>
            </a:r>
          </a:p>
          <a:p>
            <a:pPr marL="0" indent="0">
              <a:buNone/>
            </a:pPr>
            <a:r>
              <a:rPr lang="en-US" sz="3500" b="1" dirty="0" smtClean="0">
                <a:solidFill>
                  <a:srgbClr val="993300"/>
                </a:solidFill>
                <a:latin typeface="Times New Roman" pitchFamily="18" charset="0"/>
                <a:cs typeface="Times New Roman" pitchFamily="18" charset="0"/>
              </a:rPr>
              <a:t>	</a:t>
            </a:r>
            <a:endParaRPr lang="en-US" sz="35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fontScale="92500" lnSpcReduction="10000"/>
          </a:bodyPr>
          <a:lstStyle/>
          <a:p>
            <a:pPr marL="0" indent="0">
              <a:buNone/>
            </a:pPr>
            <a:r>
              <a:rPr lang="en-US" b="1" dirty="0" smtClean="0">
                <a:solidFill>
                  <a:srgbClr val="993300"/>
                </a:solidFill>
                <a:latin typeface="Times New Roman" pitchFamily="18" charset="0"/>
                <a:cs typeface="Times New Roman" pitchFamily="18" charset="0"/>
              </a:rPr>
              <a:t>	</a:t>
            </a:r>
            <a:r>
              <a:rPr lang="en-US" sz="3500" b="1" dirty="0" smtClean="0">
                <a:solidFill>
                  <a:srgbClr val="993300"/>
                </a:solidFill>
                <a:latin typeface="Times New Roman" pitchFamily="18" charset="0"/>
                <a:cs typeface="Times New Roman" pitchFamily="18" charset="0"/>
              </a:rPr>
              <a:t>Remember that in Hebrew there is no comparative or superlative case for adjectives.  Angels do not tell the Lord that He is the holiest; they cry out, “Holy, Holy, Holy.”  </a:t>
            </a:r>
          </a:p>
          <a:p>
            <a:pPr marL="0" indent="0">
              <a:buNone/>
            </a:pPr>
            <a:r>
              <a:rPr lang="en-US" sz="3500" b="1" dirty="0" smtClean="0">
                <a:solidFill>
                  <a:srgbClr val="993300"/>
                </a:solidFill>
                <a:latin typeface="Times New Roman" pitchFamily="18" charset="0"/>
                <a:cs typeface="Times New Roman" pitchFamily="18" charset="0"/>
              </a:rPr>
              <a:t>	The arrangement of the genealogy shows that Jesus is ‘Davidic, Davidic, Davidic.’  He is the ‘Most David-like Possible.’  Of course, He should be since He would be the Son of David, reclaim the throne of David, and establish the Kingdom of God forever and ever!</a:t>
            </a:r>
            <a:endParaRPr lang="en-US" sz="35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There is another wrinkle in the genealogy of Jesus however, and that is that Saints Matthew’s and Luke’s genealogies do not line up.  </a:t>
            </a:r>
          </a:p>
          <a:p>
            <a:pPr marL="0" indent="0">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Differences Between </a:t>
            </a:r>
            <a:r>
              <a:rPr lang="en-US" sz="3600" b="1" dirty="0" err="1" smtClean="0">
                <a:solidFill>
                  <a:srgbClr val="993300"/>
                </a:solidFill>
                <a:latin typeface="Times New Roman" pitchFamily="18" charset="0"/>
                <a:cs typeface="Times New Roman" pitchFamily="18" charset="0"/>
              </a:rPr>
              <a:t>Matthean</a:t>
            </a:r>
            <a:r>
              <a:rPr lang="en-US" sz="3600" b="1" dirty="0" smtClean="0">
                <a:solidFill>
                  <a:srgbClr val="993300"/>
                </a:solidFill>
                <a:latin typeface="Times New Roman" pitchFamily="18" charset="0"/>
                <a:cs typeface="Times New Roman" pitchFamily="18" charset="0"/>
              </a:rPr>
              <a:t> &amp; Lucan Genealogies:</a:t>
            </a:r>
          </a:p>
          <a:p>
            <a:pPr>
              <a:buNone/>
            </a:pPr>
            <a:r>
              <a:rPr lang="en-US" b="1" dirty="0" smtClean="0">
                <a:solidFill>
                  <a:srgbClr val="993300"/>
                </a:solidFill>
                <a:latin typeface="Times New Roman" pitchFamily="18" charset="0"/>
                <a:cs typeface="Times New Roman" pitchFamily="18" charset="0"/>
              </a:rPr>
              <a:t>1: Matthew—Abraham begat Isaac, Isaac begat Jacob, etc…</a:t>
            </a:r>
          </a:p>
          <a:p>
            <a:pPr>
              <a:buNone/>
            </a:pPr>
            <a:r>
              <a:rPr lang="en-US" b="1" dirty="0" smtClean="0">
                <a:solidFill>
                  <a:srgbClr val="993300"/>
                </a:solidFill>
                <a:latin typeface="Times New Roman" pitchFamily="18" charset="0"/>
                <a:cs typeface="Times New Roman" pitchFamily="18" charset="0"/>
              </a:rPr>
              <a:t>	Luke—…the son of Jacob, the son of Isaac, the son of Abraham, etc…</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Week 5—August 20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Jesus Rejected &amp; Parables of the Kingdom</a:t>
            </a:r>
          </a:p>
          <a:p>
            <a:pPr>
              <a:buNone/>
            </a:pPr>
            <a:r>
              <a:rPr lang="en-US" b="1" dirty="0" smtClean="0">
                <a:solidFill>
                  <a:srgbClr val="993300"/>
                </a:solidFill>
                <a:latin typeface="Times New Roman" pitchFamily="18" charset="0"/>
                <a:cs typeface="Times New Roman" pitchFamily="18" charset="0"/>
              </a:rPr>
              <a:t>Week 6—August 27</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Miracles, Controversies, and the Cross, &amp; Advice to the Church</a:t>
            </a:r>
          </a:p>
          <a:p>
            <a:pPr>
              <a:buNone/>
            </a:pPr>
            <a:r>
              <a:rPr lang="en-US" b="1" dirty="0" smtClean="0">
                <a:solidFill>
                  <a:srgbClr val="993300"/>
                </a:solidFill>
                <a:latin typeface="Times New Roman" pitchFamily="18" charset="0"/>
                <a:cs typeface="Times New Roman" pitchFamily="18" charset="0"/>
              </a:rPr>
              <a:t>Week 7—September 3</a:t>
            </a:r>
            <a:r>
              <a:rPr lang="en-US" b="1" baseline="30000" dirty="0" smtClean="0">
                <a:solidFill>
                  <a:srgbClr val="993300"/>
                </a:solidFill>
                <a:latin typeface="Times New Roman" pitchFamily="18" charset="0"/>
                <a:cs typeface="Times New Roman" pitchFamily="18" charset="0"/>
              </a:rPr>
              <a:t>rd</a:t>
            </a:r>
            <a:r>
              <a:rPr lang="en-US" b="1" dirty="0" smtClean="0">
                <a:solidFill>
                  <a:srgbClr val="993300"/>
                </a:solidFill>
                <a:latin typeface="Times New Roman" pitchFamily="18" charset="0"/>
                <a:cs typeface="Times New Roman" pitchFamily="18" charset="0"/>
              </a:rPr>
              <a:t>: The Olivet Discourse</a:t>
            </a:r>
          </a:p>
          <a:p>
            <a:pPr>
              <a:buNone/>
            </a:pPr>
            <a:r>
              <a:rPr lang="en-US" b="1" dirty="0" smtClean="0">
                <a:solidFill>
                  <a:srgbClr val="993300"/>
                </a:solidFill>
                <a:latin typeface="Times New Roman" pitchFamily="18" charset="0"/>
                <a:cs typeface="Times New Roman" pitchFamily="18" charset="0"/>
              </a:rPr>
              <a:t>Week 8—September 10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Jesus’ Passion </a:t>
            </a:r>
            <a:r>
              <a:rPr lang="en-US" b="1" smtClean="0">
                <a:solidFill>
                  <a:srgbClr val="993300"/>
                </a:solidFill>
                <a:latin typeface="Times New Roman" pitchFamily="18" charset="0"/>
                <a:cs typeface="Times New Roman" pitchFamily="18" charset="0"/>
              </a:rPr>
              <a:t>and Resurrection</a:t>
            </a:r>
            <a:endParaRPr lang="en-US" b="1" dirty="0" smtClean="0">
              <a:solidFill>
                <a:srgbClr val="993300"/>
              </a:solidFill>
              <a:latin typeface="Times New Roman" pitchFamily="18" charset="0"/>
              <a:cs typeface="Times New Roman" pitchFamily="18" charset="0"/>
            </a:endParaRP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Differences Between </a:t>
            </a:r>
            <a:r>
              <a:rPr lang="en-US" sz="3600" b="1" dirty="0" err="1" smtClean="0">
                <a:solidFill>
                  <a:srgbClr val="993300"/>
                </a:solidFill>
                <a:latin typeface="Times New Roman" pitchFamily="18" charset="0"/>
                <a:cs typeface="Times New Roman" pitchFamily="18" charset="0"/>
              </a:rPr>
              <a:t>Matthean</a:t>
            </a:r>
            <a:r>
              <a:rPr lang="en-US" sz="3600" b="1" dirty="0" smtClean="0">
                <a:solidFill>
                  <a:srgbClr val="993300"/>
                </a:solidFill>
                <a:latin typeface="Times New Roman" pitchFamily="18" charset="0"/>
                <a:cs typeface="Times New Roman" pitchFamily="18" charset="0"/>
              </a:rPr>
              <a:t> &amp; Lucan Genealogies:</a:t>
            </a:r>
          </a:p>
          <a:p>
            <a:pPr>
              <a:buNone/>
            </a:pPr>
            <a:r>
              <a:rPr lang="en-US" b="1" dirty="0" smtClean="0">
                <a:solidFill>
                  <a:srgbClr val="993300"/>
                </a:solidFill>
                <a:latin typeface="Times New Roman" pitchFamily="18" charset="0"/>
                <a:cs typeface="Times New Roman" pitchFamily="18" charset="0"/>
              </a:rPr>
              <a:t>2:  Matthew begins with Abraham and works his way down to Jesus; Luke begins with Jesus and works his was back to Adam.</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Differences Between </a:t>
            </a:r>
            <a:r>
              <a:rPr lang="en-US" sz="3600" b="1" dirty="0" err="1" smtClean="0">
                <a:solidFill>
                  <a:srgbClr val="993300"/>
                </a:solidFill>
                <a:latin typeface="Times New Roman" pitchFamily="18" charset="0"/>
                <a:cs typeface="Times New Roman" pitchFamily="18" charset="0"/>
              </a:rPr>
              <a:t>Matthean</a:t>
            </a:r>
            <a:r>
              <a:rPr lang="en-US" sz="3600" b="1" dirty="0" smtClean="0">
                <a:solidFill>
                  <a:srgbClr val="993300"/>
                </a:solidFill>
                <a:latin typeface="Times New Roman" pitchFamily="18" charset="0"/>
                <a:cs typeface="Times New Roman" pitchFamily="18" charset="0"/>
              </a:rPr>
              <a:t> &amp; Lucan Genealogies:</a:t>
            </a:r>
          </a:p>
          <a:p>
            <a:pPr>
              <a:buNone/>
            </a:pPr>
            <a:r>
              <a:rPr lang="en-US" b="1" dirty="0" smtClean="0">
                <a:solidFill>
                  <a:srgbClr val="993300"/>
                </a:solidFill>
                <a:latin typeface="Times New Roman" pitchFamily="18" charset="0"/>
                <a:cs typeface="Times New Roman" pitchFamily="18" charset="0"/>
              </a:rPr>
              <a:t>2:  Matthew begins with Abraham and works his way down to Jesus; Luke begins with Jesus and works his was back to Adam.</a:t>
            </a:r>
          </a:p>
          <a:p>
            <a:pPr>
              <a:buNone/>
            </a:pPr>
            <a:r>
              <a:rPr lang="en-US" b="1" dirty="0" smtClean="0">
                <a:solidFill>
                  <a:srgbClr val="993300"/>
                </a:solidFill>
                <a:latin typeface="Times New Roman" pitchFamily="18" charset="0"/>
                <a:cs typeface="Times New Roman" pitchFamily="18" charset="0"/>
              </a:rPr>
              <a:t>3:  Starting after David, Matthew traces Jesus’ lineage through Solomon; Luke traces it through Nathan!</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pic>
        <p:nvPicPr>
          <p:cNvPr id="1026" name="Picture 2" descr="C:\Users\Fr. Scott\Downloads\bb-03-31-lg.png"/>
          <p:cNvPicPr>
            <a:picLocks noChangeAspect="1" noChangeArrowheads="1"/>
          </p:cNvPicPr>
          <p:nvPr/>
        </p:nvPicPr>
        <p:blipFill>
          <a:blip r:embed="rId3" cstate="print"/>
          <a:srcRect/>
          <a:stretch>
            <a:fillRect/>
          </a:stretch>
        </p:blipFill>
        <p:spPr bwMode="auto">
          <a:xfrm>
            <a:off x="1905000" y="-250165"/>
            <a:ext cx="5494020" cy="710816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Differences Between </a:t>
            </a:r>
            <a:r>
              <a:rPr lang="en-US" sz="3600" b="1" dirty="0" err="1" smtClean="0">
                <a:solidFill>
                  <a:srgbClr val="993300"/>
                </a:solidFill>
                <a:latin typeface="Times New Roman" pitchFamily="18" charset="0"/>
                <a:cs typeface="Times New Roman" pitchFamily="18" charset="0"/>
              </a:rPr>
              <a:t>Matthean</a:t>
            </a:r>
            <a:r>
              <a:rPr lang="en-US" sz="3600" b="1" dirty="0" smtClean="0">
                <a:solidFill>
                  <a:srgbClr val="993300"/>
                </a:solidFill>
                <a:latin typeface="Times New Roman" pitchFamily="18" charset="0"/>
                <a:cs typeface="Times New Roman" pitchFamily="18" charset="0"/>
              </a:rPr>
              <a:t> &amp; Lucan Genealogies:</a:t>
            </a:r>
          </a:p>
          <a:p>
            <a:pPr>
              <a:buNone/>
            </a:pPr>
            <a:r>
              <a:rPr lang="en-US" b="1" dirty="0" smtClean="0">
                <a:solidFill>
                  <a:srgbClr val="993300"/>
                </a:solidFill>
                <a:latin typeface="Times New Roman" pitchFamily="18" charset="0"/>
                <a:cs typeface="Times New Roman" pitchFamily="18" charset="0"/>
              </a:rPr>
              <a:t>4: Matthew includes five women in the genealogy of Jesus; Luke (ironically) includes </a:t>
            </a:r>
            <a:r>
              <a:rPr lang="en-US" b="1" i="1" dirty="0" smtClean="0">
                <a:solidFill>
                  <a:srgbClr val="993300"/>
                </a:solidFill>
                <a:latin typeface="Times New Roman" pitchFamily="18" charset="0"/>
                <a:cs typeface="Times New Roman" pitchFamily="18" charset="0"/>
              </a:rPr>
              <a:t>none</a:t>
            </a:r>
            <a:r>
              <a:rPr lang="en-US" b="1" dirty="0" smtClean="0">
                <a:solidFill>
                  <a:srgbClr val="993300"/>
                </a:solidFill>
                <a:latin typeface="Times New Roman" pitchFamily="18" charset="0"/>
                <a:cs typeface="Times New Roman" pitchFamily="18" charset="0"/>
              </a:rPr>
              <a:t>!</a:t>
            </a:r>
          </a:p>
          <a:p>
            <a:pPr>
              <a:buNone/>
            </a:pPr>
            <a:endParaRPr lang="en-US" b="1" dirty="0" smtClean="0">
              <a:solidFill>
                <a:srgbClr val="993300"/>
              </a:solidFill>
              <a:latin typeface="Times New Roman" pitchFamily="18" charset="0"/>
              <a:cs typeface="Times New Roman" pitchFamily="18" charset="0"/>
            </a:endParaRP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These women are:</a:t>
            </a:r>
          </a:p>
          <a:p>
            <a:pPr lvl="2">
              <a:buNone/>
            </a:pPr>
            <a:r>
              <a:rPr lang="en-US" sz="3200" b="1" dirty="0" smtClean="0">
                <a:solidFill>
                  <a:srgbClr val="993300"/>
                </a:solidFill>
                <a:latin typeface="Times New Roman" pitchFamily="18" charset="0"/>
                <a:cs typeface="Times New Roman" pitchFamily="18" charset="0"/>
              </a:rPr>
              <a:t>Tamar</a:t>
            </a:r>
          </a:p>
          <a:p>
            <a:pPr lvl="2">
              <a:buNone/>
            </a:pPr>
            <a:r>
              <a:rPr lang="en-US" sz="3200" b="1" dirty="0" err="1" smtClean="0">
                <a:solidFill>
                  <a:srgbClr val="993300"/>
                </a:solidFill>
                <a:latin typeface="Times New Roman" pitchFamily="18" charset="0"/>
                <a:cs typeface="Times New Roman" pitchFamily="18" charset="0"/>
              </a:rPr>
              <a:t>Rahab</a:t>
            </a:r>
            <a:endParaRPr lang="en-US" sz="3200" b="1" dirty="0" smtClean="0">
              <a:solidFill>
                <a:srgbClr val="993300"/>
              </a:solidFill>
              <a:latin typeface="Times New Roman" pitchFamily="18" charset="0"/>
              <a:cs typeface="Times New Roman" pitchFamily="18" charset="0"/>
            </a:endParaRPr>
          </a:p>
          <a:p>
            <a:pPr lvl="2">
              <a:buNone/>
            </a:pPr>
            <a:r>
              <a:rPr lang="en-US" sz="3200" b="1" dirty="0" smtClean="0">
                <a:solidFill>
                  <a:srgbClr val="993300"/>
                </a:solidFill>
                <a:latin typeface="Times New Roman" pitchFamily="18" charset="0"/>
                <a:cs typeface="Times New Roman" pitchFamily="18" charset="0"/>
              </a:rPr>
              <a:t>Ruth</a:t>
            </a:r>
          </a:p>
          <a:p>
            <a:pPr lvl="2">
              <a:buNone/>
            </a:pPr>
            <a:r>
              <a:rPr lang="en-US" sz="3200" b="1" dirty="0" smtClean="0">
                <a:solidFill>
                  <a:srgbClr val="993300"/>
                </a:solidFill>
                <a:latin typeface="Times New Roman" pitchFamily="18" charset="0"/>
                <a:cs typeface="Times New Roman" pitchFamily="18" charset="0"/>
              </a:rPr>
              <a:t>Bath-Sheba</a:t>
            </a:r>
          </a:p>
          <a:p>
            <a:pPr lvl="2">
              <a:buNone/>
            </a:pPr>
            <a:r>
              <a:rPr lang="en-US" sz="3200" b="1" dirty="0" smtClean="0">
                <a:solidFill>
                  <a:srgbClr val="993300"/>
                </a:solidFill>
                <a:latin typeface="Times New Roman" pitchFamily="18" charset="0"/>
                <a:cs typeface="Times New Roman" pitchFamily="18" charset="0"/>
              </a:rPr>
              <a:t>and The Virgin Mary</a:t>
            </a: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“Now the birth of Jesus took place in this way.” (1:18)</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“Now the birth of Jesus took place in this way.” (1:18)</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In the rest of the first chapter of Matthew’s account of the birth of Christ, Mary is almost a secondary figure.  It is Joseph who takes the role of the protagonist.  Elizabeth and Zechariah are not even mentioned.</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But while he thought about these things, behold, an angel of the Lord appeared to him in a dream, saying, “Joseph, son of David, do not be afraid to take to you Mary your wife, for that which is conceived in her is of the Holy Spirit. </a:t>
            </a:r>
            <a:r>
              <a:rPr lang="en-US" b="1" baseline="30000"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And she will bring forth a Son, and you shall call His name </a:t>
            </a:r>
            <a:r>
              <a:rPr lang="en-US" b="1" cap="small" dirty="0" smtClean="0">
                <a:solidFill>
                  <a:srgbClr val="993300"/>
                </a:solidFill>
                <a:latin typeface="Times New Roman" pitchFamily="18" charset="0"/>
                <a:cs typeface="Times New Roman" pitchFamily="18" charset="0"/>
              </a:rPr>
              <a:t>Jesus</a:t>
            </a:r>
            <a:r>
              <a:rPr lang="en-US" b="1" dirty="0" smtClean="0">
                <a:solidFill>
                  <a:srgbClr val="993300"/>
                </a:solidFill>
                <a:latin typeface="Times New Roman" pitchFamily="18" charset="0"/>
                <a:cs typeface="Times New Roman" pitchFamily="18" charset="0"/>
              </a:rPr>
              <a:t>, for He will save His people from their sins.” </a:t>
            </a:r>
            <a:r>
              <a:rPr lang="en-US" sz="2000" b="1" dirty="0" smtClean="0">
                <a:solidFill>
                  <a:srgbClr val="993300"/>
                </a:solidFill>
                <a:latin typeface="Times New Roman" pitchFamily="18" charset="0"/>
                <a:cs typeface="Times New Roman" pitchFamily="18" charset="0"/>
              </a:rPr>
              <a:t>(1:20-21)</a:t>
            </a:r>
            <a:endParaRPr lang="en-US" sz="2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So all this was done that it might be fulfilled which was spoken by the Lord through the prophet, saying:</a:t>
            </a:r>
            <a:r>
              <a:rPr lang="en-US" b="1"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Behold, the virgin shall be with child, and bear a Son, and they shall call His name Immanuel,” which is translated, “God with us.”  </a:t>
            </a:r>
            <a:r>
              <a:rPr lang="en-US" sz="2000" b="1" dirty="0" smtClean="0">
                <a:solidFill>
                  <a:srgbClr val="993300"/>
                </a:solidFill>
                <a:latin typeface="Times New Roman" pitchFamily="18" charset="0"/>
                <a:cs typeface="Times New Roman" pitchFamily="18" charset="0"/>
              </a:rPr>
              <a:t>(1:22-23)</a:t>
            </a:r>
            <a:endParaRPr lang="en-US" sz="2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Matthew 1:1 begins, </a:t>
            </a:r>
          </a:p>
          <a:p>
            <a:pPr>
              <a:buNone/>
            </a:pPr>
            <a:r>
              <a:rPr lang="en-US" b="1" dirty="0" smtClean="0">
                <a:solidFill>
                  <a:srgbClr val="993300"/>
                </a:solidFill>
                <a:latin typeface="Times New Roman" pitchFamily="18" charset="0"/>
                <a:cs typeface="Times New Roman" pitchFamily="18" charset="0"/>
              </a:rPr>
              <a:t>	“The book of the genealogy of Jesus Christ, the Son of David, the Son of Abraham:”</a:t>
            </a:r>
          </a:p>
          <a:p>
            <a:pPr>
              <a:buNone/>
            </a:pPr>
            <a:endParaRPr lang="en-US" b="1" dirty="0" smtClean="0">
              <a:solidFill>
                <a:schemeClr val="accent6">
                  <a:lumMod val="50000"/>
                </a:schemeClr>
              </a:solidFill>
              <a:latin typeface="Times New Roman" pitchFamily="18" charset="0"/>
              <a:cs typeface="Times New Roman" pitchFamily="18" charset="0"/>
            </a:endParaRPr>
          </a:p>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 and died ~4BC</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 and died ~4BC</a:t>
            </a:r>
          </a:p>
          <a:p>
            <a:r>
              <a:rPr lang="en-US" b="1" dirty="0" smtClean="0">
                <a:solidFill>
                  <a:srgbClr val="993300"/>
                </a:solidFill>
                <a:latin typeface="Times New Roman" pitchFamily="18" charset="0"/>
                <a:cs typeface="Times New Roman" pitchFamily="18" charset="0"/>
              </a:rPr>
              <a:t>Not the Herod that murdered John the Baptist and dead with Jesus</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 and died ~4BC</a:t>
            </a:r>
          </a:p>
          <a:p>
            <a:r>
              <a:rPr lang="en-US" b="1" dirty="0" smtClean="0">
                <a:solidFill>
                  <a:srgbClr val="993300"/>
                </a:solidFill>
                <a:latin typeface="Times New Roman" pitchFamily="18" charset="0"/>
                <a:cs typeface="Times New Roman" pitchFamily="18" charset="0"/>
              </a:rPr>
              <a:t>Not the Herod that murdered John the Baptist and dead with Jesus</a:t>
            </a:r>
          </a:p>
          <a:p>
            <a:r>
              <a:rPr lang="en-US" b="1" dirty="0" smtClean="0">
                <a:solidFill>
                  <a:srgbClr val="993300"/>
                </a:solidFill>
                <a:latin typeface="Times New Roman" pitchFamily="18" charset="0"/>
                <a:cs typeface="Times New Roman" pitchFamily="18" charset="0"/>
              </a:rPr>
              <a:t>Not the Herod that murdered St. James</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 and died ~4BC</a:t>
            </a:r>
          </a:p>
          <a:p>
            <a:r>
              <a:rPr lang="en-US" b="1" dirty="0" smtClean="0">
                <a:solidFill>
                  <a:srgbClr val="993300"/>
                </a:solidFill>
                <a:latin typeface="Times New Roman" pitchFamily="18" charset="0"/>
                <a:cs typeface="Times New Roman" pitchFamily="18" charset="0"/>
              </a:rPr>
              <a:t>Not the Herod that murdered John the Baptist and dead with Jesus</a:t>
            </a:r>
          </a:p>
          <a:p>
            <a:r>
              <a:rPr lang="en-US" b="1" dirty="0" smtClean="0">
                <a:solidFill>
                  <a:srgbClr val="993300"/>
                </a:solidFill>
                <a:latin typeface="Times New Roman" pitchFamily="18" charset="0"/>
                <a:cs typeface="Times New Roman" pitchFamily="18" charset="0"/>
              </a:rPr>
              <a:t>Not the Herod that murdered St. James</a:t>
            </a:r>
          </a:p>
          <a:p>
            <a:r>
              <a:rPr lang="en-US" b="1" dirty="0" smtClean="0">
                <a:solidFill>
                  <a:srgbClr val="993300"/>
                </a:solidFill>
                <a:latin typeface="Times New Roman" pitchFamily="18" charset="0"/>
                <a:cs typeface="Times New Roman" pitchFamily="18" charset="0"/>
              </a:rPr>
              <a:t>He did however murder his wife and 2 sons!</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 and died ~4BC</a:t>
            </a:r>
          </a:p>
          <a:p>
            <a:r>
              <a:rPr lang="en-US" b="1" dirty="0" smtClean="0">
                <a:solidFill>
                  <a:srgbClr val="993300"/>
                </a:solidFill>
                <a:latin typeface="Times New Roman" pitchFamily="18" charset="0"/>
                <a:cs typeface="Times New Roman" pitchFamily="18" charset="0"/>
              </a:rPr>
              <a:t>Not the Herod that murdered John the Baptist and dead with Jesus</a:t>
            </a:r>
          </a:p>
          <a:p>
            <a:r>
              <a:rPr lang="en-US" b="1" dirty="0" smtClean="0">
                <a:solidFill>
                  <a:srgbClr val="993300"/>
                </a:solidFill>
                <a:latin typeface="Times New Roman" pitchFamily="18" charset="0"/>
                <a:cs typeface="Times New Roman" pitchFamily="18" charset="0"/>
              </a:rPr>
              <a:t>Not the Herod that murdered St. James</a:t>
            </a:r>
          </a:p>
          <a:p>
            <a:r>
              <a:rPr lang="en-US" b="1" dirty="0" smtClean="0">
                <a:solidFill>
                  <a:srgbClr val="993300"/>
                </a:solidFill>
                <a:latin typeface="Times New Roman" pitchFamily="18" charset="0"/>
                <a:cs typeface="Times New Roman" pitchFamily="18" charset="0"/>
              </a:rPr>
              <a:t>He did however murder his wife and 2 sons!</a:t>
            </a:r>
          </a:p>
          <a:p>
            <a:r>
              <a:rPr lang="en-US" b="1" dirty="0" smtClean="0">
                <a:solidFill>
                  <a:srgbClr val="993300"/>
                </a:solidFill>
                <a:latin typeface="Times New Roman" pitchFamily="18" charset="0"/>
                <a:cs typeface="Times New Roman" pitchFamily="18" charset="0"/>
              </a:rPr>
              <a:t>He also rebuilt the Temple and controlled Jerusalem for 36 years!</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Who were “the Magi”?</a:t>
            </a:r>
          </a:p>
          <a:p>
            <a:pPr>
              <a:buNone/>
            </a:pPr>
            <a:r>
              <a:rPr lang="en-US" b="1" dirty="0" smtClean="0">
                <a:solidFill>
                  <a:srgbClr val="993300"/>
                </a:solidFill>
                <a:latin typeface="Times New Roman" pitchFamily="18" charset="0"/>
                <a:cs typeface="Times New Roman" pitchFamily="18" charset="0"/>
              </a:rPr>
              <a:t>	“Wise Men” is too vague</a:t>
            </a:r>
          </a:p>
          <a:p>
            <a:pPr>
              <a:buNone/>
            </a:pPr>
            <a:r>
              <a:rPr lang="en-US" b="1" dirty="0" smtClean="0">
                <a:solidFill>
                  <a:srgbClr val="993300"/>
                </a:solidFill>
                <a:latin typeface="Times New Roman" pitchFamily="18" charset="0"/>
                <a:cs typeface="Times New Roman" pitchFamily="18" charset="0"/>
              </a:rPr>
              <a:t>	“Kings” is flat out inaccurate</a:t>
            </a:r>
          </a:p>
          <a:p>
            <a:pPr>
              <a:buNone/>
            </a:pPr>
            <a:r>
              <a:rPr lang="en-US" b="1" dirty="0" smtClean="0">
                <a:solidFill>
                  <a:srgbClr val="993300"/>
                </a:solidFill>
                <a:latin typeface="Times New Roman" pitchFamily="18" charset="0"/>
                <a:cs typeface="Times New Roman" pitchFamily="18" charset="0"/>
              </a:rPr>
              <a:t>	“astrologers” conveys the wrong idea today</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What is …</a:t>
            </a:r>
          </a:p>
          <a:p>
            <a:pPr>
              <a:buNone/>
            </a:pPr>
            <a:endParaRPr lang="en-US" b="1" dirty="0" smtClean="0">
              <a:solidFill>
                <a:srgbClr val="993300"/>
              </a:solidFill>
              <a:latin typeface="Times New Roman" pitchFamily="18" charset="0"/>
              <a:cs typeface="Times New Roman" pitchFamily="18" charset="0"/>
            </a:endParaRPr>
          </a:p>
          <a:p>
            <a:pPr algn="ctr">
              <a:buNone/>
            </a:pPr>
            <a:r>
              <a:rPr lang="en-US" sz="5400" b="1" dirty="0" smtClean="0">
                <a:solidFill>
                  <a:srgbClr val="993300"/>
                </a:solidFill>
                <a:latin typeface="Times New Roman" pitchFamily="18" charset="0"/>
                <a:cs typeface="Times New Roman" pitchFamily="18" charset="0"/>
              </a:rPr>
              <a:t>The Septuagint?</a:t>
            </a:r>
          </a:p>
          <a:p>
            <a:pPr algn="ctr">
              <a:buNone/>
            </a:pPr>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What is …</a:t>
            </a:r>
          </a:p>
          <a:p>
            <a:pPr>
              <a:buNone/>
            </a:pPr>
            <a:endParaRPr lang="en-US" b="1" dirty="0" smtClean="0">
              <a:solidFill>
                <a:srgbClr val="993300"/>
              </a:solidFill>
              <a:latin typeface="Times New Roman" pitchFamily="18" charset="0"/>
              <a:cs typeface="Times New Roman" pitchFamily="18" charset="0"/>
            </a:endParaRPr>
          </a:p>
          <a:p>
            <a:pPr algn="ctr">
              <a:buNone/>
            </a:pPr>
            <a:r>
              <a:rPr lang="en-US" sz="5400" b="1" dirty="0" smtClean="0">
                <a:solidFill>
                  <a:srgbClr val="993300"/>
                </a:solidFill>
                <a:latin typeface="Times New Roman" pitchFamily="18" charset="0"/>
                <a:cs typeface="Times New Roman" pitchFamily="18" charset="0"/>
              </a:rPr>
              <a:t>The Septuagint?</a:t>
            </a:r>
          </a:p>
          <a:p>
            <a:pPr algn="ctr">
              <a:buNone/>
            </a:pPr>
            <a:endParaRPr lang="en-US" b="1" dirty="0" smtClean="0">
              <a:solidFill>
                <a:srgbClr val="993300"/>
              </a:solidFill>
              <a:latin typeface="Times New Roman" pitchFamily="18" charset="0"/>
              <a:cs typeface="Times New Roman" pitchFamily="18" charset="0"/>
            </a:endParaRPr>
          </a:p>
          <a:p>
            <a:pPr algn="ctr">
              <a:buNone/>
            </a:pPr>
            <a:r>
              <a:rPr lang="en-US" b="1" dirty="0" smtClean="0">
                <a:solidFill>
                  <a:srgbClr val="993300"/>
                </a:solidFill>
                <a:latin typeface="Times New Roman" pitchFamily="18" charset="0"/>
                <a:cs typeface="Times New Roman" pitchFamily="18" charset="0"/>
              </a:rPr>
              <a:t>An ancient Greek translation of the Hebrew Scriptures written between 200-400 BC.</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So… in the Septuagint, the same word </a:t>
            </a:r>
            <a:r>
              <a:rPr lang="en-US" b="1" i="1" dirty="0" err="1" smtClean="0">
                <a:solidFill>
                  <a:srgbClr val="993300"/>
                </a:solidFill>
                <a:latin typeface="Times New Roman" pitchFamily="18" charset="0"/>
                <a:cs typeface="Times New Roman" pitchFamily="18" charset="0"/>
              </a:rPr>
              <a:t>magoi</a:t>
            </a:r>
            <a:r>
              <a:rPr lang="en-US" b="1" i="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is applied to the Daniel and all of the “wise men” of Babylon in Daniel chapter 2.</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So… in the Septuagint, the same word </a:t>
            </a:r>
            <a:r>
              <a:rPr lang="en-US" b="1" i="1" dirty="0" err="1" smtClean="0">
                <a:solidFill>
                  <a:srgbClr val="993300"/>
                </a:solidFill>
                <a:latin typeface="Times New Roman" pitchFamily="18" charset="0"/>
                <a:cs typeface="Times New Roman" pitchFamily="18" charset="0"/>
              </a:rPr>
              <a:t>magoi</a:t>
            </a:r>
            <a:r>
              <a:rPr lang="en-US" b="1" i="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is applied to the Daniel and all of the “wise men” of Babylon in Daniel chapter 2.</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It may well be that the Magi were the successors of Daniel in Babylon, knowing the Scriptures and looking at night sky, saw the signs and headed to Jerusalem at the appointed time.</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Matthew 1:1 begins, </a:t>
            </a:r>
          </a:p>
          <a:p>
            <a:pPr>
              <a:buNone/>
            </a:pPr>
            <a:r>
              <a:rPr lang="en-US" b="1" dirty="0" smtClean="0">
                <a:solidFill>
                  <a:srgbClr val="993300"/>
                </a:solidFill>
                <a:latin typeface="Times New Roman" pitchFamily="18" charset="0"/>
                <a:cs typeface="Times New Roman" pitchFamily="18" charset="0"/>
              </a:rPr>
              <a:t>	“The book of the genealogy of Jesus Christ, the Son of David, the Son of Abraham:”</a:t>
            </a:r>
          </a:p>
          <a:p>
            <a:pPr>
              <a:buNone/>
            </a:pPr>
            <a:endParaRPr lang="en-US" b="1" dirty="0" smtClean="0">
              <a:solidFill>
                <a:schemeClr val="accent6">
                  <a:lumMod val="50000"/>
                </a:schemeClr>
              </a:solidFill>
              <a:latin typeface="Times New Roman" pitchFamily="18" charset="0"/>
              <a:cs typeface="Times New Roman" pitchFamily="18" charset="0"/>
            </a:endParaRPr>
          </a:p>
          <a:p>
            <a:pPr>
              <a:buNone/>
            </a:pPr>
            <a:r>
              <a:rPr lang="en-US" b="1" dirty="0" smtClean="0">
                <a:solidFill>
                  <a:srgbClr val="993300"/>
                </a:solidFill>
                <a:latin typeface="Times New Roman" pitchFamily="18" charset="0"/>
                <a:cs typeface="Times New Roman" pitchFamily="18" charset="0"/>
              </a:rPr>
              <a:t>	The word “genealogy” is </a:t>
            </a:r>
            <a:r>
              <a:rPr lang="el-GR" sz="4000" b="1" dirty="0" smtClean="0">
                <a:solidFill>
                  <a:srgbClr val="993300"/>
                </a:solidFill>
                <a:latin typeface="Times New Roman" pitchFamily="18" charset="0"/>
                <a:cs typeface="Times New Roman" pitchFamily="18" charset="0"/>
              </a:rPr>
              <a:t>γενέσεως</a:t>
            </a:r>
            <a:r>
              <a:rPr lang="el-GR"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or ‘genesis.’  The words means both “origin,” “birth,” “lineage,” or even “source.”</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305800" cy="4525963"/>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So they said to him, “In Bethlehem of Judea, for thus it is written by the prophet:</a:t>
            </a:r>
          </a:p>
          <a:p>
            <a:pPr marL="400050" lvl="1" indent="0">
              <a:buNone/>
            </a:pPr>
            <a:r>
              <a:rPr lang="en-US" sz="3200" b="1" dirty="0" smtClean="0">
                <a:solidFill>
                  <a:srgbClr val="993300"/>
                </a:solidFill>
                <a:latin typeface="Times New Roman" pitchFamily="18" charset="0"/>
                <a:cs typeface="Times New Roman" pitchFamily="18" charset="0"/>
              </a:rPr>
              <a:t>‘But you, Bethlehem, in the land of Judah,</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Are not the least among the rulers of Judah;</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For out of you shall come a Ruler</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Who will shepherd My people Israel.’”</a:t>
            </a:r>
          </a:p>
          <a:p>
            <a:pPr marL="400050" lvl="1" indent="0" algn="r">
              <a:buNone/>
            </a:pPr>
            <a:endParaRPr lang="en-US" sz="2000" b="1" dirty="0" smtClean="0">
              <a:solidFill>
                <a:srgbClr val="993300"/>
              </a:solidFill>
              <a:latin typeface="Times New Roman" pitchFamily="18" charset="0"/>
              <a:cs typeface="Times New Roman" pitchFamily="18" charset="0"/>
            </a:endParaRPr>
          </a:p>
          <a:p>
            <a:pPr marL="400050" lvl="1" indent="0" algn="r">
              <a:buNone/>
            </a:pPr>
            <a:r>
              <a:rPr lang="en-US" sz="2000" b="1" dirty="0" smtClean="0">
                <a:solidFill>
                  <a:srgbClr val="993300"/>
                </a:solidFill>
                <a:latin typeface="Times New Roman" pitchFamily="18" charset="0"/>
                <a:cs typeface="Times New Roman" pitchFamily="18" charset="0"/>
              </a:rPr>
              <a:t>Matthew 2:5-6</a:t>
            </a:r>
          </a:p>
          <a:p>
            <a:pPr marL="400050" lvl="1" indent="0" algn="r">
              <a:buNone/>
            </a:pPr>
            <a:r>
              <a:rPr lang="en-US" sz="2000" b="1" dirty="0" smtClean="0">
                <a:solidFill>
                  <a:srgbClr val="993300"/>
                </a:solidFill>
                <a:latin typeface="Times New Roman" pitchFamily="18" charset="0"/>
                <a:cs typeface="Times New Roman" pitchFamily="18" charset="0"/>
              </a:rPr>
              <a:t>Quoting Micah 5:2</a:t>
            </a: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The Flight into Egypt</a:t>
            </a:r>
          </a:p>
          <a:p>
            <a:r>
              <a:rPr lang="en-US" b="1" dirty="0" smtClean="0">
                <a:solidFill>
                  <a:srgbClr val="993300"/>
                </a:solidFill>
                <a:latin typeface="Times New Roman" pitchFamily="18" charset="0"/>
                <a:cs typeface="Times New Roman" pitchFamily="18" charset="0"/>
              </a:rPr>
              <a:t>“An Angel of the Lord” again “appears to Joseph in a dream”</a:t>
            </a:r>
          </a:p>
          <a:p>
            <a:r>
              <a:rPr lang="en-US" b="1" dirty="0" smtClean="0">
                <a:solidFill>
                  <a:srgbClr val="993300"/>
                </a:solidFill>
                <a:latin typeface="Times New Roman" pitchFamily="18" charset="0"/>
                <a:cs typeface="Times New Roman" pitchFamily="18" charset="0"/>
              </a:rPr>
              <a:t>…that it might be fulfilled which was spoken by the Lord through the prophet, saying, “Out of Egypt I called My Son.”</a:t>
            </a:r>
          </a:p>
          <a:p>
            <a:pPr algn="r">
              <a:buNone/>
            </a:pPr>
            <a:r>
              <a:rPr lang="en-US" sz="2000" b="1" dirty="0" smtClean="0">
                <a:solidFill>
                  <a:srgbClr val="993300"/>
                </a:solidFill>
                <a:latin typeface="Times New Roman" pitchFamily="18" charset="0"/>
                <a:cs typeface="Times New Roman" pitchFamily="18" charset="0"/>
              </a:rPr>
              <a:t>(Hosea 11:1)</a:t>
            </a:r>
            <a:endParaRPr lang="en-US" sz="2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sz="3600" b="1" dirty="0" smtClean="0">
                <a:solidFill>
                  <a:srgbClr val="993300"/>
                </a:solidFill>
                <a:latin typeface="Times New Roman" pitchFamily="18" charset="0"/>
                <a:cs typeface="Times New Roman" pitchFamily="18" charset="0"/>
              </a:rPr>
              <a:t>The Massacre of the Holy Innocents</a:t>
            </a:r>
          </a:p>
          <a:p>
            <a:r>
              <a:rPr lang="en-US" b="1" dirty="0" smtClean="0">
                <a:solidFill>
                  <a:srgbClr val="993300"/>
                </a:solidFill>
                <a:latin typeface="Times New Roman" pitchFamily="18" charset="0"/>
                <a:cs typeface="Times New Roman" pitchFamily="18" charset="0"/>
              </a:rPr>
              <a:t>There is no historical record of the events depicted in Matthew 1:16-18.  Why not?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sz="3600" b="1" dirty="0" smtClean="0">
                <a:solidFill>
                  <a:srgbClr val="993300"/>
                </a:solidFill>
                <a:latin typeface="Times New Roman" pitchFamily="18" charset="0"/>
                <a:cs typeface="Times New Roman" pitchFamily="18" charset="0"/>
              </a:rPr>
              <a:t>The Massacre of the Holy Innocents</a:t>
            </a:r>
          </a:p>
          <a:p>
            <a:r>
              <a:rPr lang="en-US" b="1" dirty="0" smtClean="0">
                <a:solidFill>
                  <a:srgbClr val="993300"/>
                </a:solidFill>
                <a:latin typeface="Times New Roman" pitchFamily="18" charset="0"/>
                <a:cs typeface="Times New Roman" pitchFamily="18" charset="0"/>
              </a:rPr>
              <a:t>There is no historical record of the events depicted in Matthew 1:16-18.  Why not?</a:t>
            </a:r>
          </a:p>
          <a:p>
            <a:r>
              <a:rPr lang="en-US" b="1" dirty="0" smtClean="0">
                <a:solidFill>
                  <a:srgbClr val="993300"/>
                </a:solidFill>
                <a:latin typeface="Times New Roman" pitchFamily="18" charset="0"/>
                <a:cs typeface="Times New Roman" pitchFamily="18" charset="0"/>
              </a:rPr>
              <a:t>Considering the size of Bethlehem and the children who were targeted for execution, some estimates place the number of children murdered in Bethlehem that day at no more than 20 children.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Then was fulfilled what was spoken by Jeremiah the prophet, saying:</a:t>
            </a:r>
          </a:p>
          <a:p>
            <a:pPr marL="400050" lvl="1" indent="0">
              <a:buNone/>
            </a:pPr>
            <a:r>
              <a:rPr lang="en-US" sz="3200" b="1" dirty="0" smtClean="0">
                <a:solidFill>
                  <a:srgbClr val="993300"/>
                </a:solidFill>
                <a:latin typeface="Times New Roman" pitchFamily="18" charset="0"/>
                <a:cs typeface="Times New Roman" pitchFamily="18" charset="0"/>
              </a:rPr>
              <a:t>“A voice was heard in Ramah,</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Lamentation, weeping, and great mourning,</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Rachel weeping for her children,</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Refusing to be comforted,</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Because they are no more.”</a:t>
            </a:r>
            <a:endParaRPr lang="en-US" sz="3200" b="1" baseline="30000" dirty="0" smtClean="0">
              <a:solidFill>
                <a:srgbClr val="993300"/>
              </a:solidFill>
              <a:latin typeface="Times New Roman" pitchFamily="18" charset="0"/>
              <a:cs typeface="Times New Roman" pitchFamily="18" charset="0"/>
            </a:endParaRPr>
          </a:p>
          <a:p>
            <a:pPr marL="400050" lvl="1" indent="0" algn="r">
              <a:buNone/>
            </a:pPr>
            <a:r>
              <a:rPr lang="en-US" sz="2000" b="1" dirty="0" smtClean="0">
                <a:solidFill>
                  <a:srgbClr val="993300"/>
                </a:solidFill>
                <a:latin typeface="Times New Roman" pitchFamily="18" charset="0"/>
                <a:cs typeface="Times New Roman" pitchFamily="18" charset="0"/>
              </a:rPr>
              <a:t>Matthew 1:17-18</a:t>
            </a:r>
          </a:p>
          <a:p>
            <a:pPr marL="400050" lvl="1" indent="0" algn="r">
              <a:buNone/>
            </a:pPr>
            <a:r>
              <a:rPr lang="en-US" sz="2000" b="1" dirty="0" smtClean="0">
                <a:solidFill>
                  <a:srgbClr val="993300"/>
                </a:solidFill>
                <a:latin typeface="Times New Roman" pitchFamily="18" charset="0"/>
                <a:cs typeface="Times New Roman" pitchFamily="18" charset="0"/>
              </a:rPr>
              <a:t>Quoting Jeremiah 31:15</a:t>
            </a: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The Return to Nazareth</a:t>
            </a:r>
          </a:p>
          <a:p>
            <a:r>
              <a:rPr lang="en-US" b="1" dirty="0" smtClean="0">
                <a:solidFill>
                  <a:srgbClr val="993300"/>
                </a:solidFill>
                <a:latin typeface="Times New Roman" pitchFamily="18" charset="0"/>
                <a:cs typeface="Times New Roman" pitchFamily="18" charset="0"/>
              </a:rPr>
              <a:t>Again, “an Angel of the Lord appeared to Joseph in a dream”</a:t>
            </a:r>
          </a:p>
          <a:p>
            <a:r>
              <a:rPr lang="en-US" b="1" dirty="0" smtClean="0">
                <a:solidFill>
                  <a:srgbClr val="993300"/>
                </a:solidFill>
                <a:latin typeface="Times New Roman" pitchFamily="18" charset="0"/>
                <a:cs typeface="Times New Roman" pitchFamily="18" charset="0"/>
              </a:rPr>
              <a:t>Upon Herod the </a:t>
            </a:r>
            <a:r>
              <a:rPr lang="en-US" b="1" dirty="0" err="1" smtClean="0">
                <a:solidFill>
                  <a:srgbClr val="993300"/>
                </a:solidFill>
                <a:latin typeface="Times New Roman" pitchFamily="18" charset="0"/>
                <a:cs typeface="Times New Roman" pitchFamily="18" charset="0"/>
              </a:rPr>
              <a:t>Great’s</a:t>
            </a:r>
            <a:r>
              <a:rPr lang="en-US" b="1" dirty="0" smtClean="0">
                <a:solidFill>
                  <a:srgbClr val="993300"/>
                </a:solidFill>
                <a:latin typeface="Times New Roman" pitchFamily="18" charset="0"/>
                <a:cs typeface="Times New Roman" pitchFamily="18" charset="0"/>
              </a:rPr>
              <a:t> death, his kingdom was divided up between his three sons:</a:t>
            </a:r>
          </a:p>
          <a:p>
            <a:pPr lvl="1"/>
            <a:r>
              <a:rPr lang="en-US" sz="2900" b="1" dirty="0" err="1" smtClean="0">
                <a:solidFill>
                  <a:srgbClr val="993300"/>
                </a:solidFill>
                <a:latin typeface="Times New Roman" pitchFamily="18" charset="0"/>
                <a:cs typeface="Times New Roman" pitchFamily="18" charset="0"/>
              </a:rPr>
              <a:t>Archelaus</a:t>
            </a:r>
            <a:r>
              <a:rPr lang="en-US" sz="2900" b="1" dirty="0" smtClean="0">
                <a:solidFill>
                  <a:srgbClr val="993300"/>
                </a:solidFill>
                <a:latin typeface="Times New Roman" pitchFamily="18" charset="0"/>
                <a:cs typeface="Times New Roman" pitchFamily="18" charset="0"/>
              </a:rPr>
              <a:t> received Judea, Samaria, &amp;</a:t>
            </a:r>
            <a:r>
              <a:rPr lang="en-US" sz="2900" b="1" dirty="0" err="1" smtClean="0">
                <a:solidFill>
                  <a:srgbClr val="993300"/>
                </a:solidFill>
                <a:latin typeface="Times New Roman" pitchFamily="18" charset="0"/>
                <a:cs typeface="Times New Roman" pitchFamily="18" charset="0"/>
              </a:rPr>
              <a:t>Idumea</a:t>
            </a:r>
            <a:endParaRPr lang="en-US" sz="2900" b="1" dirty="0" smtClean="0">
              <a:solidFill>
                <a:srgbClr val="993300"/>
              </a:solidFill>
              <a:latin typeface="Times New Roman" pitchFamily="18" charset="0"/>
              <a:cs typeface="Times New Roman" pitchFamily="18" charset="0"/>
            </a:endParaRPr>
          </a:p>
          <a:p>
            <a:pPr lvl="1"/>
            <a:r>
              <a:rPr lang="en-US" sz="2900" b="1" dirty="0" smtClean="0">
                <a:solidFill>
                  <a:srgbClr val="993300"/>
                </a:solidFill>
                <a:latin typeface="Times New Roman" pitchFamily="18" charset="0"/>
                <a:cs typeface="Times New Roman" pitchFamily="18" charset="0"/>
              </a:rPr>
              <a:t>Herod Antipas received Galilee and </a:t>
            </a:r>
            <a:r>
              <a:rPr lang="en-US" sz="2900" b="1" dirty="0" err="1" smtClean="0">
                <a:solidFill>
                  <a:srgbClr val="993300"/>
                </a:solidFill>
                <a:latin typeface="Times New Roman" pitchFamily="18" charset="0"/>
                <a:cs typeface="Times New Roman" pitchFamily="18" charset="0"/>
              </a:rPr>
              <a:t>Perea</a:t>
            </a:r>
            <a:endParaRPr lang="en-US" sz="2900" b="1" dirty="0" smtClean="0">
              <a:solidFill>
                <a:srgbClr val="993300"/>
              </a:solidFill>
              <a:latin typeface="Times New Roman" pitchFamily="18" charset="0"/>
              <a:cs typeface="Times New Roman" pitchFamily="18" charset="0"/>
            </a:endParaRPr>
          </a:p>
          <a:p>
            <a:pPr lvl="1"/>
            <a:r>
              <a:rPr lang="en-US" sz="2900" b="1" dirty="0" smtClean="0">
                <a:solidFill>
                  <a:srgbClr val="993300"/>
                </a:solidFill>
                <a:latin typeface="Times New Roman" pitchFamily="18" charset="0"/>
                <a:cs typeface="Times New Roman" pitchFamily="18" charset="0"/>
              </a:rPr>
              <a:t>Phillip II received </a:t>
            </a:r>
            <a:r>
              <a:rPr lang="en-US" sz="2900" b="1" dirty="0" err="1" smtClean="0">
                <a:solidFill>
                  <a:srgbClr val="993300"/>
                </a:solidFill>
                <a:latin typeface="Times New Roman" pitchFamily="18" charset="0"/>
                <a:cs typeface="Times New Roman" pitchFamily="18" charset="0"/>
              </a:rPr>
              <a:t>Itrurea</a:t>
            </a:r>
            <a:r>
              <a:rPr lang="en-US" sz="2900" b="1" dirty="0" smtClean="0">
                <a:solidFill>
                  <a:srgbClr val="993300"/>
                </a:solidFill>
                <a:latin typeface="Times New Roman" pitchFamily="18" charset="0"/>
                <a:cs typeface="Times New Roman" pitchFamily="18" charset="0"/>
              </a:rPr>
              <a:t> and </a:t>
            </a:r>
            <a:r>
              <a:rPr lang="en-US" sz="2900" b="1" dirty="0" err="1" smtClean="0">
                <a:solidFill>
                  <a:srgbClr val="993300"/>
                </a:solidFill>
                <a:latin typeface="Times New Roman" pitchFamily="18" charset="0"/>
                <a:cs typeface="Times New Roman" pitchFamily="18" charset="0"/>
              </a:rPr>
              <a:t>Trachonitis</a:t>
            </a:r>
            <a:endParaRPr lang="en-US" sz="29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pic>
        <p:nvPicPr>
          <p:cNvPr id="1026" name="Picture 2" descr="C:\Users\Fr. Scott\Downloads\640px-Palestine_after_Herod.png"/>
          <p:cNvPicPr>
            <a:picLocks noChangeAspect="1" noChangeArrowheads="1"/>
          </p:cNvPicPr>
          <p:nvPr/>
        </p:nvPicPr>
        <p:blipFill>
          <a:blip r:embed="rId3" cstate="print"/>
          <a:srcRect/>
          <a:stretch>
            <a:fillRect/>
          </a:stretch>
        </p:blipFill>
        <p:spPr bwMode="auto">
          <a:xfrm>
            <a:off x="1569866" y="0"/>
            <a:ext cx="6004268" cy="6858000"/>
          </a:xfrm>
          <a:prstGeom prst="rect">
            <a:avLst/>
          </a:prstGeom>
          <a:noFill/>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The Return to Nazareth</a:t>
            </a:r>
          </a:p>
          <a:p>
            <a:pPr marL="0" indent="0">
              <a:buNone/>
            </a:pPr>
            <a:r>
              <a:rPr lang="en-US" b="1" dirty="0" smtClean="0">
                <a:solidFill>
                  <a:srgbClr val="993300"/>
                </a:solidFill>
                <a:latin typeface="Times New Roman" pitchFamily="18" charset="0"/>
                <a:cs typeface="Times New Roman" pitchFamily="18" charset="0"/>
              </a:rPr>
              <a:t>	And he came and dwelt in a city called Nazareth, that it might be fulfilled which was spoken by the prophets, “He shall be called a Nazarene.”</a:t>
            </a:r>
          </a:p>
          <a:p>
            <a:pPr marL="0" indent="0" algn="r">
              <a:buNone/>
            </a:pPr>
            <a:r>
              <a:rPr lang="en-US" sz="2000" b="1" dirty="0" smtClean="0">
                <a:solidFill>
                  <a:srgbClr val="993300"/>
                </a:solidFill>
                <a:latin typeface="Times New Roman" pitchFamily="18" charset="0"/>
                <a:cs typeface="Times New Roman" pitchFamily="18" charset="0"/>
              </a:rPr>
              <a:t>Matthew 1:23</a:t>
            </a:r>
          </a:p>
          <a:p>
            <a:pPr marL="0" indent="0">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4000" b="1" dirty="0" smtClean="0">
                <a:solidFill>
                  <a:srgbClr val="993300"/>
                </a:solidFill>
                <a:latin typeface="Times New Roman" pitchFamily="18" charset="0"/>
                <a:cs typeface="Times New Roman" pitchFamily="18" charset="0"/>
              </a:rPr>
              <a:t>“Nazarene” can mean:</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4000" b="1" dirty="0" smtClean="0">
                <a:solidFill>
                  <a:srgbClr val="993300"/>
                </a:solidFill>
                <a:latin typeface="Times New Roman" pitchFamily="18" charset="0"/>
                <a:cs typeface="Times New Roman" pitchFamily="18" charset="0"/>
              </a:rPr>
              <a:t>“Nazarene” can mean:</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From the city of Nazareth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Once we get into the genealogies, Matthew begins with Abraham and follows the pattern: “A begat B, B begat C, C begat D, etc…”  Matthew begins with Abraham and ultimately ends with “Joseph, the husband of Mary, of whom was born Jesus who is called Christ.” (v. 16)</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4000" b="1" dirty="0" smtClean="0">
                <a:solidFill>
                  <a:srgbClr val="993300"/>
                </a:solidFill>
                <a:latin typeface="Times New Roman" pitchFamily="18" charset="0"/>
                <a:cs typeface="Times New Roman" pitchFamily="18" charset="0"/>
              </a:rPr>
              <a:t>“Nazarene” can mean:</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From the city of Nazareth</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One especially dedicated to God </a:t>
            </a:r>
            <a:r>
              <a:rPr lang="en-US" sz="2000" b="1" dirty="0" smtClean="0">
                <a:solidFill>
                  <a:srgbClr val="993300"/>
                </a:solidFill>
                <a:latin typeface="Times New Roman" pitchFamily="18" charset="0"/>
                <a:cs typeface="Times New Roman" pitchFamily="18" charset="0"/>
              </a:rPr>
              <a:t>(Judges 13:5, 7)</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4000" b="1" dirty="0" smtClean="0">
                <a:solidFill>
                  <a:srgbClr val="993300"/>
                </a:solidFill>
                <a:latin typeface="Times New Roman" pitchFamily="18" charset="0"/>
                <a:cs typeface="Times New Roman" pitchFamily="18" charset="0"/>
              </a:rPr>
              <a:t>“Nazarene” can mean:</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From the city of Nazareth</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One especially dedicated to God </a:t>
            </a:r>
            <a:r>
              <a:rPr lang="en-US" sz="2000" b="1" dirty="0" smtClean="0">
                <a:solidFill>
                  <a:srgbClr val="993300"/>
                </a:solidFill>
                <a:latin typeface="Times New Roman" pitchFamily="18" charset="0"/>
                <a:cs typeface="Times New Roman" pitchFamily="18" charset="0"/>
              </a:rPr>
              <a:t>(Judges 13:5, 7)</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Having to do with “The Branch” </a:t>
            </a:r>
            <a:r>
              <a:rPr lang="en-US" sz="2000" b="1" dirty="0" smtClean="0">
                <a:solidFill>
                  <a:srgbClr val="993300"/>
                </a:solidFill>
                <a:latin typeface="Times New Roman" pitchFamily="18" charset="0"/>
                <a:cs typeface="Times New Roman" pitchFamily="18" charset="0"/>
              </a:rPr>
              <a:t>(Isaiah 11:1; Zechariah 3:8; 6:12)</a:t>
            </a:r>
            <a:endParaRPr lang="en-US" sz="2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Next week…</a:t>
            </a:r>
          </a:p>
          <a:p>
            <a:pPr>
              <a:buNone/>
            </a:pPr>
            <a:endParaRPr lang="en-US" b="1" dirty="0" smtClean="0">
              <a:solidFill>
                <a:srgbClr val="993300"/>
              </a:solidFill>
              <a:latin typeface="Times New Roman" pitchFamily="18" charset="0"/>
              <a:cs typeface="Times New Roman" pitchFamily="18" charset="0"/>
            </a:endParaRPr>
          </a:p>
          <a:p>
            <a:pPr algn="ctr">
              <a:buNone/>
            </a:pPr>
            <a:r>
              <a:rPr lang="en-US" sz="4000" b="1" dirty="0" smtClean="0">
                <a:solidFill>
                  <a:srgbClr val="993300"/>
                </a:solidFill>
                <a:latin typeface="Times New Roman" pitchFamily="18" charset="0"/>
                <a:cs typeface="Times New Roman" pitchFamily="18" charset="0"/>
              </a:rPr>
              <a:t>The Beginning of Jesus’ Ministry and </a:t>
            </a:r>
          </a:p>
          <a:p>
            <a:pPr algn="ctr">
              <a:buNone/>
            </a:pPr>
            <a:r>
              <a:rPr lang="en-US" sz="4000" b="1" dirty="0" smtClean="0">
                <a:solidFill>
                  <a:srgbClr val="993300"/>
                </a:solidFill>
                <a:latin typeface="Times New Roman" pitchFamily="18" charset="0"/>
                <a:cs typeface="Times New Roman" pitchFamily="18" charset="0"/>
              </a:rPr>
              <a:t>the Sermon on the Mount</a:t>
            </a:r>
            <a:endParaRPr lang="en-US" sz="4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pic>
        <p:nvPicPr>
          <p:cNvPr id="1026" name="Picture 2" descr="C:\Users\Fr. Scott\Downloads\matthew117.jpg"/>
          <p:cNvPicPr>
            <a:picLocks noChangeAspect="1" noChangeArrowheads="1"/>
          </p:cNvPicPr>
          <p:nvPr/>
        </p:nvPicPr>
        <p:blipFill>
          <a:blip r:embed="rId3" cstate="print"/>
          <a:srcRect/>
          <a:stretch>
            <a:fillRect/>
          </a:stretch>
        </p:blipFill>
        <p:spPr bwMode="auto">
          <a:xfrm>
            <a:off x="0" y="1524000"/>
            <a:ext cx="9144000" cy="5334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812</Words>
  <Application>Microsoft Office PowerPoint</Application>
  <PresentationFormat>On-screen Show (4:3)</PresentationFormat>
  <Paragraphs>376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Slide 1</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Slide 32</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Slide 56</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 Scott</dc:creator>
  <cp:lastModifiedBy>carla</cp:lastModifiedBy>
  <cp:revision>12</cp:revision>
  <dcterms:created xsi:type="dcterms:W3CDTF">2014-07-16T16:27:40Z</dcterms:created>
  <dcterms:modified xsi:type="dcterms:W3CDTF">2014-07-23T20:27:03Z</dcterms:modified>
</cp:coreProperties>
</file>