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8" r:id="rId3"/>
    <p:sldId id="259" r:id="rId4"/>
    <p:sldId id="260" r:id="rId5"/>
    <p:sldId id="261" r:id="rId6"/>
    <p:sldId id="262" r:id="rId7"/>
    <p:sldId id="263" r:id="rId8"/>
    <p:sldId id="280" r:id="rId9"/>
    <p:sldId id="281" r:id="rId10"/>
    <p:sldId id="264" r:id="rId11"/>
    <p:sldId id="282" r:id="rId12"/>
    <p:sldId id="265" r:id="rId13"/>
    <p:sldId id="266" r:id="rId14"/>
    <p:sldId id="283" r:id="rId15"/>
    <p:sldId id="284" r:id="rId16"/>
    <p:sldId id="285" r:id="rId17"/>
    <p:sldId id="286" r:id="rId18"/>
    <p:sldId id="267" r:id="rId19"/>
    <p:sldId id="287" r:id="rId20"/>
    <p:sldId id="268" r:id="rId21"/>
    <p:sldId id="269" r:id="rId22"/>
    <p:sldId id="288" r:id="rId23"/>
    <p:sldId id="289" r:id="rId24"/>
    <p:sldId id="270" r:id="rId25"/>
    <p:sldId id="290" r:id="rId26"/>
    <p:sldId id="271" r:id="rId27"/>
    <p:sldId id="272" r:id="rId28"/>
    <p:sldId id="291" r:id="rId29"/>
    <p:sldId id="274" r:id="rId30"/>
    <p:sldId id="275" r:id="rId31"/>
    <p:sldId id="273" r:id="rId32"/>
    <p:sldId id="293" r:id="rId33"/>
    <p:sldId id="292" r:id="rId34"/>
    <p:sldId id="294" r:id="rId35"/>
    <p:sldId id="295" r:id="rId36"/>
    <p:sldId id="296" r:id="rId37"/>
    <p:sldId id="297" r:id="rId38"/>
    <p:sldId id="279"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CF7E85-C95E-4675-A039-40367ECE7CB0}" type="datetimeFigureOut">
              <a:rPr lang="en-US" smtClean="0"/>
              <a:t>10/12/2016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C0C4-480B-41CE-8992-ADE41BED6643}" type="slidenum">
              <a:rPr lang="en-US" smtClean="0"/>
              <a:t>‹#›</a:t>
            </a:fld>
            <a:endParaRPr lang="en-US"/>
          </a:p>
        </p:txBody>
      </p:sp>
    </p:spTree>
    <p:extLst>
      <p:ext uri="{BB962C8B-B14F-4D97-AF65-F5344CB8AC3E}">
        <p14:creationId xmlns:p14="http://schemas.microsoft.com/office/powerpoint/2010/main" val="342226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0C0C4-480B-41CE-8992-ADE41BED6643}" type="slidenum">
              <a:rPr lang="en-US" smtClean="0"/>
              <a:t>5</a:t>
            </a:fld>
            <a:endParaRPr lang="en-US"/>
          </a:p>
        </p:txBody>
      </p:sp>
    </p:spTree>
    <p:extLst>
      <p:ext uri="{BB962C8B-B14F-4D97-AF65-F5344CB8AC3E}">
        <p14:creationId xmlns:p14="http://schemas.microsoft.com/office/powerpoint/2010/main" val="293029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88372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2469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80758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74EA3-83E1-406C-9FF5-90B4336EAFF8}"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133965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74EA3-83E1-406C-9FF5-90B4336EAFF8}"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99987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E74EA3-83E1-406C-9FF5-90B4336EAFF8}"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92767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74EA3-83E1-406C-9FF5-90B4336EAFF8}"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3505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E74EA3-83E1-406C-9FF5-90B4336EAFF8}"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89140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74EA3-83E1-406C-9FF5-90B4336EAFF8}"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805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4EA3-83E1-406C-9FF5-90B4336EAFF8}"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263916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74EA3-83E1-406C-9FF5-90B4336EAFF8}"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BFB8A-13C0-41AA-AA69-E30ADDB2EED3}" type="slidenum">
              <a:rPr lang="en-US" smtClean="0"/>
              <a:t>‹#›</a:t>
            </a:fld>
            <a:endParaRPr lang="en-US"/>
          </a:p>
        </p:txBody>
      </p:sp>
    </p:spTree>
    <p:extLst>
      <p:ext uri="{BB962C8B-B14F-4D97-AF65-F5344CB8AC3E}">
        <p14:creationId xmlns:p14="http://schemas.microsoft.com/office/powerpoint/2010/main" val="176722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4EA3-83E1-406C-9FF5-90B4336EAFF8}" type="datetimeFigureOut">
              <a:rPr lang="en-US" smtClean="0"/>
              <a:t>10/12/2016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BFB8A-13C0-41AA-AA69-E30ADDB2EED3}" type="slidenum">
              <a:rPr lang="en-US" smtClean="0"/>
              <a:t>‹#›</a:t>
            </a:fld>
            <a:endParaRPr lang="en-US"/>
          </a:p>
        </p:txBody>
      </p:sp>
    </p:spTree>
    <p:extLst>
      <p:ext uri="{BB962C8B-B14F-4D97-AF65-F5344CB8AC3E}">
        <p14:creationId xmlns:p14="http://schemas.microsoft.com/office/powerpoint/2010/main" val="383072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comjax.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2" y="0"/>
            <a:ext cx="270790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755231" y="228600"/>
            <a:ext cx="6400801" cy="1938992"/>
          </a:xfrm>
          <a:prstGeom prst="rect">
            <a:avLst/>
          </a:prstGeom>
          <a:noFill/>
        </p:spPr>
        <p:txBody>
          <a:bodyPr wrap="square" rtlCol="0">
            <a:spAutoFit/>
          </a:bodyPr>
          <a:lstStyle/>
          <a:p>
            <a:pPr algn="ctr"/>
            <a:r>
              <a:rPr lang="en-US" sz="6000" b="1" dirty="0" smtClean="0">
                <a:solidFill>
                  <a:srgbClr val="0066FF"/>
                </a:solidFill>
                <a:effectLst>
                  <a:outerShdw blurRad="38100" dist="38100" dir="2700000" algn="tl">
                    <a:srgbClr val="000000">
                      <a:alpha val="43137"/>
                    </a:srgbClr>
                  </a:outerShdw>
                </a:effectLst>
                <a:latin typeface="Kelt" panose="00000400000000000000" pitchFamily="2" charset="0"/>
              </a:rPr>
              <a:t>The History of       the Biblical Church</a:t>
            </a:r>
            <a:endParaRPr lang="en-US" sz="6000" b="1" dirty="0">
              <a:solidFill>
                <a:srgbClr val="0066FF"/>
              </a:solidFill>
              <a:effectLst>
                <a:outerShdw blurRad="38100" dist="38100" dir="2700000" algn="tl">
                  <a:srgbClr val="000000">
                    <a:alpha val="43137"/>
                  </a:srgbClr>
                </a:outerShdw>
              </a:effectLst>
              <a:latin typeface="Kelt" panose="00000400000000000000" pitchFamily="2" charset="0"/>
            </a:endParaRPr>
          </a:p>
        </p:txBody>
      </p:sp>
      <p:sp>
        <p:nvSpPr>
          <p:cNvPr id="4" name="TextBox 3"/>
          <p:cNvSpPr txBox="1"/>
          <p:nvPr/>
        </p:nvSpPr>
        <p:spPr>
          <a:xfrm>
            <a:off x="2743198" y="2456795"/>
            <a:ext cx="6400801" cy="4401205"/>
          </a:xfrm>
          <a:prstGeom prst="rect">
            <a:avLst/>
          </a:prstGeom>
          <a:noFill/>
        </p:spPr>
        <p:txBody>
          <a:bodyPr wrap="square" rtlCol="0">
            <a:spAutoFit/>
          </a:bodyPr>
          <a:lstStyle/>
          <a:p>
            <a:pPr algn="ctr"/>
            <a:r>
              <a:rPr lang="en-US" sz="2400" b="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Five-Week </a:t>
            </a: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Series</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Beginning  Wednesday Night, September 14</a:t>
            </a:r>
            <a:r>
              <a:rPr lang="en-US" sz="24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endPar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Eucharistic Service from 7:00 – 8:30</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Free Soup Supper from 6:00 – 6:45</a:t>
            </a:r>
          </a:p>
          <a:p>
            <a:pPr algn="ctr"/>
            <a:endParaRPr lang="en-US" sz="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Childcare Provided throughout Service</a:t>
            </a:r>
          </a:p>
          <a:p>
            <a:pPr algn="ct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b="1" dirty="0" smtClean="0">
              <a:solidFill>
                <a:srgbClr val="0066FF"/>
              </a:solidFill>
              <a:effectLst>
                <a:outerShdw blurRad="38100" dist="38100" dir="2700000" algn="tl">
                  <a:srgbClr val="000000">
                    <a:alpha val="43137"/>
                  </a:srgbClr>
                </a:outerShdw>
              </a:effectLst>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More Information Visit:</a:t>
            </a: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rPr>
              <a:t>www.MyCOMJax.com</a:t>
            </a:r>
            <a:endPar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BiblicalChurch</a:t>
            </a:r>
            <a:endParaRPr lang="en-US" sz="24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b="1" dirty="0">
              <a:solidFill>
                <a:srgbClr val="0066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330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After Paul left Corinth he went to Ephesus with Aquila and Priscilla and then moved on to the Holy Land.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38813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After Paul left Corinth he went to Ephesus with Aquila and Priscilla and then moved on to the Holy Land.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While Paul was away Apollos, an Egyptian, arrived in Ephesus, was warmly received by Aquila and Priscilla and then went to Corinth.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91275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 the Third Missionary Journey St. Paul spends three years in Ephesus before making a trip through Macedonia and Achaia (Corinth) and finally returning back to the Holy Land.</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Luke gives few details about Paul’s trip outside of Ephesus.</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however, gives us a great deal of details…</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Corinthians was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Paul’s first correspondence with the people of Corinth</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Corinthians was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Paul’s first correspondence with the people of Corinth!</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previous letter (I Corinthians 5:9</a:t>
            </a: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6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Corinthians was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Paul’s first correspondence with the people of Corinth!</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previous letter (I Corinthians 5:9)</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Paul got word from “Chloe’s people” (1:11</a:t>
            </a: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64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Corinthians was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Paul’s first correspondence with the people of Corinth!</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previous letter (I Corinthians 5:9)</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Paul got word from “Chloe’s people” (1:11)</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Stephanas</a:t>
            </a:r>
            <a:r>
              <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Fortunatus</a:t>
            </a:r>
            <a:r>
              <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Achaicus</a:t>
            </a: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brought more information from Corinth (16:17</a:t>
            </a: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64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Corinthians was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Paul’s first correspondence with the people of Corinth!</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previous letter (I Corinthians 5:9)</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Paul got word from “Chloe’s people” (1:11)</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Stephanas</a:t>
            </a:r>
            <a:r>
              <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Fortunatus</a:t>
            </a:r>
            <a:r>
              <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Achaicus</a:t>
            </a: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brought more information from Corinth (16:17)</a:t>
            </a:r>
          </a:p>
          <a:p>
            <a:pPr marL="742950" indent="-742950">
              <a:buFont typeface="+mj-lt"/>
              <a:buAutoNum type="arabicPeriod"/>
            </a:pPr>
            <a:r>
              <a:rPr lang="en-US"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Paul had received at least one letter from Corinth</a:t>
            </a:r>
            <a:endParaRPr lang="en-US"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6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After all of those factors come together, the Apostle wrote what we call the “First Letter of St. Paul to the Corinthians”</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3881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After all of those factors come together, the Apostle wrote what we call the “First Letter of St. Paul to the Corinthians”</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is no mystery regarding from whence the epistle was written.  St. Paul says, “I will tarry in Ephesus until Pentecost.”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(16:8)</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was probably written in 56 AD during his 3 year stay in the city.</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71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en-US" sz="8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88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Corinth</a:t>
            </a:r>
            <a:endParaRPr lang="en-US" sz="88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1878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Interestingly, St. Paul lists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Sosthenes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 a co-author of I Corinthians in the opening verse.</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Luke tells us that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Sosthenese</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was “the rules of the synagogue” whom the Jews beat after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Gallio</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released Paul.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(18:17)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appears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Sosthenes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needed to “get out of town” and left with St. Paul, Aquila, and Priscilla.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Once Paul sent out I Corinthians, he received word that things had gone very poorly in Corinth.</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Once Paul sent out I Corinthians, he received word that things had gone very poorly in Corinth.</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prompted an immediate and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unsuccessful</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return trip to Corinth by Paul.</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061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Once Paul sent out I Corinthians, he received word that things had gone very poorly in Corinth.</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prompted an immediate and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unsuccessful</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return trip to Corinth by Paul.</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know this because Paul says,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I made up my mind not to make another painful visit to you</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Corinthians 2:1)</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061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 this “painful visit” we can deduce that, although St. Paul threatened to “come to you with a rod”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sz="20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4:21)</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he actually arrived he was far more meek and lowly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a:t>
            </a:r>
            <a:r>
              <a:rPr lang="en-US" sz="20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10:1, 10b)</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 this “painful visit” we can deduce that, although St. Paul threatened to “come to you with a rod”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sz="20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4:21)</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we he actually arrived he was far more meek and lowly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a:t>
            </a:r>
            <a:r>
              <a:rPr lang="en-US" sz="20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10:1, 10b)</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 critics mocked the Apostle for being so bold in his letters but humble in person.  This is the source of the “pain” in the “painful visit.”</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274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Having returned from the “painful visit,” St. Paul wrote a letter to Corinth.  Of that letter, he wrote: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I wrote as I did, so that when I came I might not suffer pain from those who should have made me rejoice, for I felt sure of all of you, that my joy would be the joy of you all. </a:t>
            </a:r>
            <a:r>
              <a:rPr lang="en-US" sz="36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I wrote to you out of much affliction and anguish of heart and with many tears, not to cause you pain but to let you know the abundant love that I have for you</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Corinthians 2:3-4</a:t>
            </a:r>
            <a:endParaRPr lang="en-US" sz="22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letter—which we do not have—is referred to as “The Letter with Many Tears” and was most likely carried by Titus and well-received.</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22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letter—which we do not have—is referred to as “The Letter with Many Tears” and was most likely carried by Titus and well-received.</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Paul wrote,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 God, who comforts the downcast, comforted us by the coming of Titus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baseline="30000"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not only by his coming but also by the comfort with which he was comforted by you, as he told us of your longing, your mourning, your zeal for me, so that I rejoiced still more</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Corinthians 7:6-7</a:t>
            </a:r>
            <a:endParaRPr lang="en-US" sz="22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89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Titus brought the good news of the Corinthians’ repentance to St. Paul as the Apostle was moving about and most likely in Philippi.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20:1)</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Immediately upon receiving the good news, St. Paul wrote another letter to the Corinthians.  </a:t>
            </a:r>
            <a:r>
              <a:rPr lang="en-US" sz="3600" b="1" i="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what we now call “The Second Epistle of St. Paul to the Corinthians” or II Corinthians.</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59580"/>
            <a:ext cx="9176985" cy="5512620"/>
          </a:xfrm>
        </p:spPr>
      </p:pic>
    </p:spTree>
    <p:extLst>
      <p:ext uri="{BB962C8B-B14F-4D97-AF65-F5344CB8AC3E}">
        <p14:creationId xmlns:p14="http://schemas.microsoft.com/office/powerpoint/2010/main" val="3238813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Having sent II Corinthians, St. Paul followed up the letter with a third and final visit.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his last letter he speaks of this visit and insists that he will finally deal with those who were causing trouble.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a:t>
            </a:r>
            <a:r>
              <a:rPr lang="en-US" sz="20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12:14; 13:1-2)</a:t>
            </a:r>
            <a:endParaRPr lang="en-US" sz="20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p:txBody>
      </p:sp>
    </p:spTree>
    <p:extLst>
      <p:ext uri="{BB962C8B-B14F-4D97-AF65-F5344CB8AC3E}">
        <p14:creationId xmlns:p14="http://schemas.microsoft.com/office/powerpoint/2010/main" val="3238813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arrives in Corinth the 1</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time </a:t>
            </a:r>
          </a:p>
        </p:txBody>
      </p:sp>
    </p:spTree>
    <p:extLst>
      <p:ext uri="{BB962C8B-B14F-4D97-AF65-F5344CB8AC3E}">
        <p14:creationId xmlns:p14="http://schemas.microsoft.com/office/powerpoint/2010/main" val="30257811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arrives in Corinth the 1</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time </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While in Ephesus St. Paul receives word from various Corinthian groups and writes one “previous” letter.</a:t>
            </a:r>
          </a:p>
        </p:txBody>
      </p:sp>
    </p:spTree>
    <p:extLst>
      <p:ext uri="{BB962C8B-B14F-4D97-AF65-F5344CB8AC3E}">
        <p14:creationId xmlns:p14="http://schemas.microsoft.com/office/powerpoint/2010/main" val="3025781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arrives in Corinth the 1</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time </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While in Ephesus St. Paul receives word from various Corinthian groups and writes one “previous” letter.</a:t>
            </a:r>
          </a:p>
          <a:p>
            <a:pPr marL="742950" indent="-742950">
              <a:buFont typeface="+mj-lt"/>
              <a:buAutoNum type="arabicPeriod"/>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writes I Corinthians from Ephesus</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781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Apollos and others arrive in Corinth and the situation becomes worse!</a:t>
            </a: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9416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Apollos and others arrive in Corinth and the situation becomes worse!</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makes his “Painful Visit” (his 2</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visit to Corinth)</a:t>
            </a: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941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Apollos and others arrive in Corinth and the situation becomes worse!</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makes his “Painful Visit” (his 2</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visit to Corinth)</a:t>
            </a:r>
          </a:p>
          <a:p>
            <a:pPr marL="742950" indent="-742950">
              <a:buFont typeface="+mj-lt"/>
              <a:buAutoNum type="arabicPeriod" startAt="4"/>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Titus carried St. Paul’s “Letter with Many Tears” to Corinth.</a:t>
            </a: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742950" indent="-742950">
              <a:buFont typeface="+mj-lt"/>
              <a:buAutoNum type="arabicPeriod" startAt="4"/>
            </a:pPr>
            <a:endPar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9416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startAt="7"/>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receives word of the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Corithians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repentance from Titus in Macedonia and writes II Corinthians</a:t>
            </a:r>
          </a:p>
        </p:txBody>
      </p:sp>
    </p:spTree>
    <p:extLst>
      <p:ext uri="{BB962C8B-B14F-4D97-AF65-F5344CB8AC3E}">
        <p14:creationId xmlns:p14="http://schemas.microsoft.com/office/powerpoint/2010/main" val="24847375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44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Corinthian Correspondence </a:t>
            </a:r>
          </a:p>
          <a:p>
            <a:pPr marL="742950" indent="-742950">
              <a:buFont typeface="+mj-lt"/>
              <a:buAutoNum type="arabicPeriod" startAt="7"/>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receives word of the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Corithians</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repentance from Titus in Macedonia and writes II Corinthians</a:t>
            </a:r>
          </a:p>
          <a:p>
            <a:pPr marL="742950" indent="-742950">
              <a:buFont typeface="+mj-lt"/>
              <a:buAutoNum type="arabicPeriod" startAt="7"/>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 Paul visits Corinth one final time before returning to the Holy Land to stand trial and be sent to Rome (his 3</a:t>
            </a:r>
            <a:r>
              <a:rPr lang="en-US" sz="3600" b="1" baseline="30000"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visit).  </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113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60119"/>
            <a:ext cx="9144000" cy="6091725"/>
          </a:xfrm>
        </p:spPr>
      </p:pic>
    </p:spTree>
    <p:extLst>
      <p:ext uri="{BB962C8B-B14F-4D97-AF65-F5344CB8AC3E}">
        <p14:creationId xmlns:p14="http://schemas.microsoft.com/office/powerpoint/2010/main" val="323881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16491"/>
            <a:ext cx="9144000" cy="6578980"/>
          </a:xfrm>
        </p:spPr>
      </p:pic>
    </p:spTree>
    <p:extLst>
      <p:ext uri="{BB962C8B-B14F-4D97-AF65-F5344CB8AC3E}">
        <p14:creationId xmlns:p14="http://schemas.microsoft.com/office/powerpoint/2010/main" val="323881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 Paul’s relationship with Corinth is known as “The Corinthian Correspondence” because he did not just send two letters to them, he had multiple interactions with the Corinthians and sent them at least four letters.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Only two of the letters have become part of our Bible.</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13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Acts of the Apostles gives us the outline for Paul’s first contact with the Corinthians in chapter 18.</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3881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Acts of the Apostles gives us the outline for Paul’s first contact with the Corinthians in chapter 18.</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t>
            </a:r>
            <a:r>
              <a:rPr lang="en-US" sz="3600"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Gallio</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was proconsul of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Achaia”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(18:12)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 single most precisely datable period of time in Acts of the Apostles.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7911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lstStyle/>
          <a:p>
            <a:pPr marL="0" indent="0">
              <a:buNone/>
            </a:pP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Acts of the Apostles gives us the outline for Paul’s first contact with the Corinthians in chapter 18.</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a:t>
            </a:r>
            <a:r>
              <a:rPr lang="en-US" sz="3600" b="1" dirty="0" err="1">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Gallio</a:t>
            </a: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was proconsul of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Achaia” </a:t>
            </a:r>
            <a:r>
              <a:rPr lang="en-US" sz="20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(18:12) </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the single most precisely datable period of time in Acts of the Apostles.  </a:t>
            </a:r>
          </a:p>
          <a:p>
            <a:pPr marL="0" indent="0">
              <a:buNone/>
            </a:pPr>
            <a:r>
              <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err="1"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Gallio</a:t>
            </a:r>
            <a:r>
              <a:rPr lang="en-US" sz="3600" b="1" dirty="0" smtClean="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was in Corinth from 51-52 AD.  Roughly speaking, that is when chapter 18 took place.</a:t>
            </a:r>
            <a:endParaRPr lang="en-US" sz="3600" b="1" dirty="0">
              <a:solidFill>
                <a:srgbClr val="0066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117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TotalTime>
  <Words>290</Words>
  <Application>Microsoft Office PowerPoint</Application>
  <PresentationFormat>On-screen Show (4:3)</PresentationFormat>
  <Paragraphs>109</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Looker</dc:creator>
  <cp:lastModifiedBy>Father Looker</cp:lastModifiedBy>
  <cp:revision>22</cp:revision>
  <dcterms:created xsi:type="dcterms:W3CDTF">2016-09-07T18:22:00Z</dcterms:created>
  <dcterms:modified xsi:type="dcterms:W3CDTF">2016-10-12T22:24:46Z</dcterms:modified>
</cp:coreProperties>
</file>