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90" r:id="rId4"/>
    <p:sldId id="286" r:id="rId5"/>
    <p:sldId id="259" r:id="rId6"/>
    <p:sldId id="260" r:id="rId7"/>
    <p:sldId id="287" r:id="rId8"/>
    <p:sldId id="278" r:id="rId9"/>
    <p:sldId id="261" r:id="rId10"/>
    <p:sldId id="262" r:id="rId11"/>
    <p:sldId id="263" r:id="rId12"/>
    <p:sldId id="264" r:id="rId13"/>
    <p:sldId id="265" r:id="rId14"/>
    <p:sldId id="266" r:id="rId15"/>
    <p:sldId id="267" r:id="rId16"/>
    <p:sldId id="288" r:id="rId17"/>
    <p:sldId id="283" r:id="rId18"/>
    <p:sldId id="279" r:id="rId19"/>
    <p:sldId id="268" r:id="rId20"/>
    <p:sldId id="269" r:id="rId21"/>
    <p:sldId id="280" r:id="rId22"/>
    <p:sldId id="281" r:id="rId23"/>
    <p:sldId id="282" r:id="rId24"/>
    <p:sldId id="271" r:id="rId25"/>
    <p:sldId id="284" r:id="rId26"/>
    <p:sldId id="272" r:id="rId27"/>
    <p:sldId id="273" r:id="rId28"/>
    <p:sldId id="285" r:id="rId29"/>
    <p:sldId id="274" r:id="rId30"/>
    <p:sldId id="28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9624F-2509-49B8-A7C2-747762C077A8}" type="datetimeFigureOut">
              <a:rPr lang="en-US" smtClean="0"/>
              <a:t>10/21/2016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2D1BC-2870-4328-B877-D103269818A2}" type="slidenum">
              <a:rPr lang="en-US" smtClean="0"/>
              <a:t>‹#›</a:t>
            </a:fld>
            <a:endParaRPr lang="en-US"/>
          </a:p>
        </p:txBody>
      </p:sp>
    </p:spTree>
    <p:extLst>
      <p:ext uri="{BB962C8B-B14F-4D97-AF65-F5344CB8AC3E}">
        <p14:creationId xmlns:p14="http://schemas.microsoft.com/office/powerpoint/2010/main" val="330919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Eusebius of </a:t>
            </a:r>
            <a:r>
              <a:rPr lang="en-US" dirty="0" err="1" smtClean="0"/>
              <a:t>Ceasarea</a:t>
            </a:r>
            <a:r>
              <a:rPr lang="en-US" dirty="0" smtClean="0"/>
              <a:t>, St. John Chrysostom</a:t>
            </a:r>
            <a:r>
              <a:rPr lang="en-US" baseline="0" dirty="0" smtClean="0"/>
              <a:t>, and </a:t>
            </a:r>
            <a:r>
              <a:rPr lang="en-US" baseline="0" dirty="0" err="1" smtClean="0"/>
              <a:t>Theodoret</a:t>
            </a:r>
            <a:r>
              <a:rPr lang="en-US" baseline="0" dirty="0" smtClean="0"/>
              <a:t> all say this.  </a:t>
            </a:r>
            <a:endParaRPr lang="en-US" dirty="0"/>
          </a:p>
        </p:txBody>
      </p:sp>
      <p:sp>
        <p:nvSpPr>
          <p:cNvPr id="4" name="Slide Number Placeholder 3"/>
          <p:cNvSpPr>
            <a:spLocks noGrp="1"/>
          </p:cNvSpPr>
          <p:nvPr>
            <p:ph type="sldNum" sz="quarter" idx="10"/>
          </p:nvPr>
        </p:nvSpPr>
        <p:spPr/>
        <p:txBody>
          <a:bodyPr/>
          <a:lstStyle/>
          <a:p>
            <a:fld id="{3732D1BC-2870-4328-B877-D103269818A2}" type="slidenum">
              <a:rPr lang="en-US" smtClean="0"/>
              <a:t>13</a:t>
            </a:fld>
            <a:endParaRPr lang="en-US"/>
          </a:p>
        </p:txBody>
      </p:sp>
    </p:spTree>
    <p:extLst>
      <p:ext uri="{BB962C8B-B14F-4D97-AF65-F5344CB8AC3E}">
        <p14:creationId xmlns:p14="http://schemas.microsoft.com/office/powerpoint/2010/main" val="429003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88372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2469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80758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133965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74EA3-83E1-406C-9FF5-90B4336EAFF8}"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99987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E74EA3-83E1-406C-9FF5-90B4336EAFF8}"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92767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74EA3-83E1-406C-9FF5-90B4336EAFF8}"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505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E74EA3-83E1-406C-9FF5-90B4336EAFF8}"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89140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74EA3-83E1-406C-9FF5-90B4336EAFF8}"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805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4EA3-83E1-406C-9FF5-90B4336EAFF8}"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63916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4EA3-83E1-406C-9FF5-90B4336EAFF8}"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176722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4EA3-83E1-406C-9FF5-90B4336EAFF8}" type="datetimeFigureOut">
              <a:rPr lang="en-US" smtClean="0"/>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BFB8A-13C0-41AA-AA69-E30ADDB2EED3}" type="slidenum">
              <a:rPr lang="en-US" smtClean="0"/>
              <a:t>‹#›</a:t>
            </a:fld>
            <a:endParaRPr lang="en-US"/>
          </a:p>
        </p:txBody>
      </p:sp>
    </p:spTree>
    <p:extLst>
      <p:ext uri="{BB962C8B-B14F-4D97-AF65-F5344CB8AC3E}">
        <p14:creationId xmlns:p14="http://schemas.microsoft.com/office/powerpoint/2010/main" val="383072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comjax.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2" y="0"/>
            <a:ext cx="270790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755231" y="228600"/>
            <a:ext cx="6400801" cy="1938992"/>
          </a:xfrm>
          <a:prstGeom prst="rect">
            <a:avLst/>
          </a:prstGeom>
          <a:noFill/>
        </p:spPr>
        <p:txBody>
          <a:bodyPr wrap="square" rtlCol="0">
            <a:spAutoFit/>
          </a:bodyPr>
          <a:lstStyle/>
          <a:p>
            <a:pPr algn="ctr"/>
            <a:r>
              <a:rPr lang="en-US" sz="6000" b="1" dirty="0" smtClean="0">
                <a:solidFill>
                  <a:srgbClr val="0066FF"/>
                </a:solidFill>
                <a:effectLst>
                  <a:outerShdw blurRad="38100" dist="38100" dir="2700000" algn="tl">
                    <a:srgbClr val="000000">
                      <a:alpha val="43137"/>
                    </a:srgbClr>
                  </a:outerShdw>
                </a:effectLst>
                <a:latin typeface="Kelt" panose="00000400000000000000" pitchFamily="2" charset="0"/>
              </a:rPr>
              <a:t>The History of       the Biblical Church</a:t>
            </a:r>
            <a:endParaRPr lang="en-US" sz="6000" b="1" dirty="0">
              <a:solidFill>
                <a:srgbClr val="0066FF"/>
              </a:solidFill>
              <a:effectLst>
                <a:outerShdw blurRad="38100" dist="38100" dir="2700000" algn="tl">
                  <a:srgbClr val="000000">
                    <a:alpha val="43137"/>
                  </a:srgbClr>
                </a:outerShdw>
              </a:effectLst>
              <a:latin typeface="Kelt" panose="00000400000000000000" pitchFamily="2" charset="0"/>
            </a:endParaRPr>
          </a:p>
        </p:txBody>
      </p:sp>
      <p:sp>
        <p:nvSpPr>
          <p:cNvPr id="4" name="TextBox 3"/>
          <p:cNvSpPr txBox="1"/>
          <p:nvPr/>
        </p:nvSpPr>
        <p:spPr>
          <a:xfrm>
            <a:off x="2743198" y="2456795"/>
            <a:ext cx="6400801" cy="4401205"/>
          </a:xfrm>
          <a:prstGeom prst="rect">
            <a:avLst/>
          </a:prstGeom>
          <a:noFill/>
        </p:spPr>
        <p:txBody>
          <a:bodyPr wrap="square" rtlCol="0">
            <a:spAutoFit/>
          </a:bodyPr>
          <a:lstStyle/>
          <a:p>
            <a:pPr algn="ctr"/>
            <a:r>
              <a:rPr lang="en-US" sz="2400" b="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Five-Week </a:t>
            </a: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Series</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Beginning  Wednesday Night, September 14</a:t>
            </a:r>
            <a:r>
              <a:rPr lang="en-US" sz="24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endPar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Eucharistic Service from 7:00 – 8:30</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Free Soup Supper from 6:00 – 6:45</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Childcare Provided throughout Service</a:t>
            </a:r>
          </a:p>
          <a:p>
            <a:pPr algn="ct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b="1" dirty="0" smtClean="0">
              <a:solidFill>
                <a:srgbClr val="0066FF"/>
              </a:solidFill>
              <a:effectLst>
                <a:outerShdw blurRad="38100" dist="38100" dir="2700000" algn="tl">
                  <a:srgbClr val="000000">
                    <a:alpha val="43137"/>
                  </a:srgbClr>
                </a:outerShdw>
              </a:effectLst>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More Information Visit:</a:t>
            </a: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rPr>
              <a:t>www.MyCOMJax.com</a:t>
            </a:r>
            <a:endPar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BiblicalChurch</a:t>
            </a:r>
            <a:endParaRPr lang="en-US" sz="24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b="1" dirty="0">
              <a:solidFill>
                <a:srgbClr val="0066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330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Following the Council of Jerusalem, Paul, Barnabas, and Silas head back to Antioch and stay there and everything is good.</a:t>
            </a: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Acts of the Apostles tells us the Paul and Barnabas become divided over the issue of whether or not to take “John called Mark” with them on the Second Missionary Journey.</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 Paul tells the story a bit differently in his own words.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9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 </a:t>
            </a:r>
            <a:r>
              <a:rPr lang="en-US" sz="39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t>
            </a:r>
            <a:r>
              <a:rPr lang="en-US" sz="39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Peter</a:t>
            </a:r>
            <a:r>
              <a:rPr lang="en-US" sz="39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had come to Antioch, I withstood him to his face, because he was to be blamed; </a:t>
            </a:r>
            <a:r>
              <a:rPr lang="en-US" sz="39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39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before certain men came from James, he would eat with the Gentiles; but when they came, he withdrew and separated himself, fearing those who were of the circumcision. </a:t>
            </a:r>
            <a:r>
              <a:rPr lang="en-US" sz="39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39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rest of the Jews also played the hypocrite with him, so that even Barnabas was carried away with their hypocrisy</a:t>
            </a:r>
            <a:r>
              <a:rPr lang="en-US" sz="39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Galatians 2:11-13</a:t>
            </a:r>
            <a:endParaRPr lang="en-US" sz="22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ctr">
              <a:buNone/>
            </a:pPr>
            <a:r>
              <a:rPr 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Scripture Warning</a:t>
            </a: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Antiochene</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Orthodox Church considers its first patriarch to be St. Peter and not St. Paul.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All of the earliest sources in Church History say that St. Peter became the first bishop in Antioch, then appointed Ignatius of Antioch to be his successor be leaving for Rome.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“Consider</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the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longsuffering of our Lord is salvation—as also our beloved brother Paul, according to the wisdom given to him, has written to you,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also in all his epistles, speaking in them of these things, in which are some things hard to understand, which untaught and unstable people twist to their own destruction, as they do also the rest of the Scriptures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Peter 3:15-16</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did St. Paul write The Epistle to the Galatians?</a:t>
            </a:r>
          </a:p>
        </p:txBody>
      </p:sp>
    </p:spTree>
    <p:extLst>
      <p:ext uri="{BB962C8B-B14F-4D97-AF65-F5344CB8AC3E}">
        <p14:creationId xmlns:p14="http://schemas.microsoft.com/office/powerpoint/2010/main" val="107622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did St. Paul write The Epistle to the Galatians?</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was after the Council of Jerusalem</a:t>
            </a:r>
          </a:p>
        </p:txBody>
      </p:sp>
    </p:spTree>
    <p:extLst>
      <p:ext uri="{BB962C8B-B14F-4D97-AF65-F5344CB8AC3E}">
        <p14:creationId xmlns:p14="http://schemas.microsoft.com/office/powerpoint/2010/main" val="1405687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did St. Paul write The Epistle to the Galatians?</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was after the Council of Jerusalem</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he get the bad news on his visit during the 2</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078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74"/>
            <a:ext cx="8229600" cy="1143000"/>
          </a:xfrm>
        </p:spPr>
        <p:txBody>
          <a:bodyPr/>
          <a:lstStyle/>
          <a:p>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Paul’s Second Journey</a:t>
            </a:r>
            <a:endPar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990600"/>
            <a:ext cx="7365303" cy="5980626"/>
          </a:xfrm>
        </p:spPr>
      </p:pic>
    </p:spTree>
    <p:extLst>
      <p:ext uri="{BB962C8B-B14F-4D97-AF65-F5344CB8AC3E}">
        <p14:creationId xmlns:p14="http://schemas.microsoft.com/office/powerpoint/2010/main" val="1623506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533400"/>
            <a:ext cx="9136149" cy="5562600"/>
          </a:xfrm>
        </p:spPr>
      </p:pic>
    </p:spTree>
    <p:extLst>
      <p:ext uri="{BB962C8B-B14F-4D97-AF65-F5344CB8AC3E}">
        <p14:creationId xmlns:p14="http://schemas.microsoft.com/office/powerpoint/2010/main" val="107622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lvl="1" indent="0" algn="ctr">
              <a:buNone/>
            </a:pPr>
            <a:endParaRPr lang="en-US" sz="9600" b="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1" indent="0" algn="ctr">
              <a:buNone/>
            </a:pPr>
            <a:r>
              <a:rPr lang="en-US" sz="8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Galatians</a:t>
            </a:r>
            <a:endParaRPr lang="en-US" sz="8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3" indent="85725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878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pPr marL="0" indent="0">
              <a:buNone/>
            </a:pPr>
            <a:r>
              <a:rPr lang="en-US" sz="41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they had gone through Phrygia and the region of Galatia, they were forbidden by the Holy Spirit to preach the word in Asia. </a:t>
            </a:r>
            <a:r>
              <a:rPr lang="en-US" sz="41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After they had come to </a:t>
            </a:r>
            <a:r>
              <a:rPr lang="en-US" sz="4100"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Mysia</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they tried to go into Bithynia, but the </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Spirit</a:t>
            </a:r>
            <a:r>
              <a:rPr lang="en-US" sz="41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permit them. </a:t>
            </a:r>
            <a:r>
              <a:rPr lang="en-US" sz="41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 passing by </a:t>
            </a:r>
            <a:r>
              <a:rPr lang="en-US" sz="4100"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Mysia</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they came down to Troas</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1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 vision appeared to Paul in the night. A man of Macedonia stood and pleaded with him, saying, “Come over to Macedonia and help us</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1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 after he had seen the vision, immediately we sought to go to Macedonia, concluding that the Lord had called us to preach the gospel to them</a:t>
            </a:r>
            <a:r>
              <a:rPr lang="en-US" sz="41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of the Apostles 16:6-10</a:t>
            </a:r>
            <a:endParaRPr lang="en-US" sz="2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533400"/>
            <a:ext cx="9136149" cy="5562600"/>
          </a:xfrm>
        </p:spPr>
      </p:pic>
    </p:spTree>
    <p:extLst>
      <p:ext uri="{BB962C8B-B14F-4D97-AF65-F5344CB8AC3E}">
        <p14:creationId xmlns:p14="http://schemas.microsoft.com/office/powerpoint/2010/main" val="1892055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did St. Paul write The Epistle to the Galatians?</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was after the Council of Jerusalem</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he get the bad news on his visit during the 2</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a:t>
            </a:r>
          </a:p>
          <a:p>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he get the bad news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he passed through on the 3</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648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74"/>
            <a:ext cx="8229600" cy="1143000"/>
          </a:xfrm>
        </p:spPr>
        <p:txBody>
          <a:bodyPr/>
          <a:lstStyle/>
          <a:p>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Paul’s Third Journey</a:t>
            </a:r>
            <a:endPar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990600"/>
            <a:ext cx="7391400" cy="6001817"/>
          </a:xfrm>
        </p:spPr>
      </p:pic>
    </p:spTree>
    <p:extLst>
      <p:ext uri="{BB962C8B-B14F-4D97-AF65-F5344CB8AC3E}">
        <p14:creationId xmlns:p14="http://schemas.microsoft.com/office/powerpoint/2010/main" val="1688079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“After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had spent some time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[in Antioch]</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departed and went over the region of Galatia and Phrygia in order, strengthening all the disciples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of the Apostles 18:23</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did St. Paul write The Epistle to the Galatians?</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was after the Council of Jerusalem</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he get the bad news on his visit during the 2</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a:t>
            </a:r>
          </a:p>
          <a:p>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Did he get the bad news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he passed through on the 3</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a:t>
            </a:r>
          </a:p>
          <a:p>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Was it during his time in Ephesus?</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289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 Luke tells us that St. Paul stayed in Ephesus “for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two years, so that all who dwelt in Asia heard the word of the Lord Jesus, both Jews and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Greeks” (19:10) but then he remained in Ephesus for what may have been another entire year.  </a:t>
            </a:r>
            <a:r>
              <a:rPr lang="en-US" sz="3600" dirty="0" smtClean="0"/>
              <a:t/>
            </a:r>
            <a:br>
              <a:rPr lang="en-US" sz="3600" dirty="0" smtClean="0"/>
            </a:b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 Paul never again passes through Galatia, nor is he ever really anywhere near the region.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74"/>
            <a:ext cx="8229600" cy="1143000"/>
          </a:xfrm>
        </p:spPr>
        <p:txBody>
          <a:bodyPr/>
          <a:lstStyle/>
          <a:p>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Paul’s Fourth Journey</a:t>
            </a:r>
            <a:endPar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43000"/>
            <a:ext cx="9357896" cy="5334001"/>
          </a:xfrm>
        </p:spPr>
      </p:pic>
    </p:spTree>
    <p:extLst>
      <p:ext uri="{BB962C8B-B14F-4D97-AF65-F5344CB8AC3E}">
        <p14:creationId xmlns:p14="http://schemas.microsoft.com/office/powerpoint/2010/main" val="287847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During the three years that St. Paul was in Ephesus on the 3</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Missionary Journey, messengers came from a city in Galatia and told him what had happened to the churches in the region.  He responded by writing his most fiery letter.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lvl="3" indent="85725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Epistle to the Galatians is the only one of St. Paul’s epistles not written to either a specific Christian or Christians in a specific city.</a:t>
            </a:r>
          </a:p>
          <a:p>
            <a:pPr marL="0" lvl="3" indent="85725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197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1096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lvl="3" indent="85725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Epistle to the Galatians is the only one of St. Paul’s epistles not written to either a specific Christian or Christians in a specific city.</a:t>
            </a:r>
          </a:p>
          <a:p>
            <a:pPr marL="0" lvl="3" indent="85725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3" indent="85725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Galatia was a Roman Province formed by Augustus Caesar in 25 BC that ran through the center of modern day Turkey.</a:t>
            </a:r>
            <a:endParaRPr lang="en-US" sz="28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608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7883"/>
            <a:ext cx="6248400" cy="8377192"/>
          </a:xfrm>
        </p:spPr>
      </p:pic>
    </p:spTree>
    <p:extLst>
      <p:ext uri="{BB962C8B-B14F-4D97-AF65-F5344CB8AC3E}">
        <p14:creationId xmlns:p14="http://schemas.microsoft.com/office/powerpoint/2010/main" val="107622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Referring to the letter as “The Epistle to the Galatians” poses a unique problem, because it would be comparable to titling a letter “The Epistle to the New Englanders.”  </a:t>
            </a:r>
          </a:p>
          <a:p>
            <a:pPr marL="0" indent="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Referring to the letter as “The Epistle to the Galatians” poses a unique problem, because it would be comparable to titling a letter “The Epistle to the New Englanders.”  </a:t>
            </a:r>
          </a:p>
          <a:p>
            <a:pPr marL="0" indent="0">
              <a:buNone/>
            </a:pP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are not really sure to whom St. Paul wrote this letter specifically.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7561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74"/>
            <a:ext cx="8229600" cy="1143000"/>
          </a:xfrm>
        </p:spPr>
        <p:txBody>
          <a:bodyPr/>
          <a:lstStyle/>
          <a:p>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Paul’s First Journey</a:t>
            </a:r>
            <a:endPar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990600"/>
            <a:ext cx="7391400" cy="5987035"/>
          </a:xfrm>
        </p:spPr>
      </p:pic>
    </p:spTree>
    <p:extLst>
      <p:ext uri="{BB962C8B-B14F-4D97-AF65-F5344CB8AC3E}">
        <p14:creationId xmlns:p14="http://schemas.microsoft.com/office/powerpoint/2010/main" val="3737157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Chapters 13-14 of Acts of the Apostles cover the First Missionary Journey which includes a visit to Galatia.  </a:t>
            </a: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Chapter 15 covers the Council of Jerusalem where the Apostles decide that one need not be a Jew to be a Christian.  </a:t>
            </a: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 Paul also presents a version of the Council of Jerusalem in his own words in Galatians 2.</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223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1670</TotalTime>
  <Words>334</Words>
  <Application>Microsoft Office PowerPoint</Application>
  <PresentationFormat>On-screen Show (4:3)</PresentationFormat>
  <Paragraphs>74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 Paul’s First Journey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 Paul’s Second Journey</vt:lpstr>
      <vt:lpstr>PowerPoint Presentation</vt:lpstr>
      <vt:lpstr>PowerPoint Presentation</vt:lpstr>
      <vt:lpstr>PowerPoint Presentation</vt:lpstr>
      <vt:lpstr>PowerPoint Presentation</vt:lpstr>
      <vt:lpstr>St. Paul’s Third Journey</vt:lpstr>
      <vt:lpstr>PowerPoint Presentation</vt:lpstr>
      <vt:lpstr>PowerPoint Presentation</vt:lpstr>
      <vt:lpstr>PowerPoint Presentation</vt:lpstr>
      <vt:lpstr>PowerPoint Presentation</vt:lpstr>
      <vt:lpstr>St. Paul’s Fourth Journey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Looker</dc:creator>
  <cp:lastModifiedBy>Father Looker</cp:lastModifiedBy>
  <cp:revision>22</cp:revision>
  <dcterms:created xsi:type="dcterms:W3CDTF">2016-09-07T18:22:00Z</dcterms:created>
  <dcterms:modified xsi:type="dcterms:W3CDTF">2016-10-21T19:45:30Z</dcterms:modified>
</cp:coreProperties>
</file>